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handoutMasterIdLst>
    <p:handoutMasterId r:id="rId33"/>
  </p:handoutMasterIdLst>
  <p:sldIdLst>
    <p:sldId id="361" r:id="rId2"/>
    <p:sldId id="437" r:id="rId3"/>
    <p:sldId id="483" r:id="rId4"/>
    <p:sldId id="438" r:id="rId5"/>
    <p:sldId id="440" r:id="rId6"/>
    <p:sldId id="439" r:id="rId7"/>
    <p:sldId id="442" r:id="rId8"/>
    <p:sldId id="484" r:id="rId9"/>
    <p:sldId id="443" r:id="rId10"/>
    <p:sldId id="482" r:id="rId11"/>
    <p:sldId id="485" r:id="rId12"/>
    <p:sldId id="444" r:id="rId13"/>
    <p:sldId id="445" r:id="rId14"/>
    <p:sldId id="446" r:id="rId15"/>
    <p:sldId id="486" r:id="rId16"/>
    <p:sldId id="487" r:id="rId17"/>
    <p:sldId id="447" r:id="rId18"/>
    <p:sldId id="448" r:id="rId19"/>
    <p:sldId id="488" r:id="rId20"/>
    <p:sldId id="489" r:id="rId21"/>
    <p:sldId id="491" r:id="rId22"/>
    <p:sldId id="490" r:id="rId23"/>
    <p:sldId id="492" r:id="rId24"/>
    <p:sldId id="493" r:id="rId25"/>
    <p:sldId id="494" r:id="rId26"/>
    <p:sldId id="496" r:id="rId27"/>
    <p:sldId id="497" r:id="rId28"/>
    <p:sldId id="498" r:id="rId29"/>
    <p:sldId id="499" r:id="rId30"/>
    <p:sldId id="32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94660"/>
  </p:normalViewPr>
  <p:slideViewPr>
    <p:cSldViewPr snapToGrid="0">
      <p:cViewPr varScale="1">
        <p:scale>
          <a:sx n="90" d="100"/>
          <a:sy n="90" d="100"/>
        </p:scale>
        <p:origin x="1314"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E05B72-F2D5-4684-A8CD-44C2FB78261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F07C2C4-C78F-4373-BD6F-642CF1E8F33B}">
      <dgm:prSet custT="1"/>
      <dgm:spPr>
        <a:solidFill>
          <a:schemeClr val="tx1"/>
        </a:solidFill>
      </dgm:spPr>
      <dgm:t>
        <a:bodyPr/>
        <a:lstStyle/>
        <a:p>
          <a:r>
            <a:rPr lang="en-US" sz="2400" dirty="0"/>
            <a:t>A hexagon layout requires fewer cells to cover a given area. Hence, it envisages fewer base stations and minimum capital investment.</a:t>
          </a:r>
        </a:p>
      </dgm:t>
    </dgm:pt>
    <dgm:pt modelId="{10B13EB9-EDA2-49F4-8153-9999F1341925}" type="parTrans" cxnId="{9C0D2044-717A-48EF-97E7-ED07ECCE6F3C}">
      <dgm:prSet/>
      <dgm:spPr/>
      <dgm:t>
        <a:bodyPr/>
        <a:lstStyle/>
        <a:p>
          <a:endParaRPr lang="en-US"/>
        </a:p>
      </dgm:t>
    </dgm:pt>
    <dgm:pt modelId="{1311DE7B-69AF-429B-AFBD-A69AEFCBB83E}" type="sibTrans" cxnId="{9C0D2044-717A-48EF-97E7-ED07ECCE6F3C}">
      <dgm:prSet/>
      <dgm:spPr/>
      <dgm:t>
        <a:bodyPr/>
        <a:lstStyle/>
        <a:p>
          <a:endParaRPr lang="en-US"/>
        </a:p>
      </dgm:t>
    </dgm:pt>
    <dgm:pt modelId="{4D7A6B48-C6CB-424D-91F0-549CC1B7FE4F}">
      <dgm:prSet custT="1"/>
      <dgm:spPr>
        <a:solidFill>
          <a:schemeClr val="tx1"/>
        </a:solidFill>
      </dgm:spPr>
      <dgm:t>
        <a:bodyPr/>
        <a:lstStyle/>
        <a:p>
          <a:r>
            <a:rPr lang="en-US" sz="2400" dirty="0"/>
            <a:t>Other geometrical shapes cannot effectively do this. For example, if circular shaped cells are there, then there will be overlapping of cells.</a:t>
          </a:r>
          <a:endParaRPr lang="en-GH" sz="2400" dirty="0"/>
        </a:p>
      </dgm:t>
    </dgm:pt>
    <dgm:pt modelId="{E8A53E07-EB09-4D57-BE5D-455D8F8637E1}" type="parTrans" cxnId="{6F2364F6-C486-4F46-BA67-7391766143EA}">
      <dgm:prSet/>
      <dgm:spPr/>
      <dgm:t>
        <a:bodyPr/>
        <a:lstStyle/>
        <a:p>
          <a:endParaRPr lang="en-GH"/>
        </a:p>
      </dgm:t>
    </dgm:pt>
    <dgm:pt modelId="{935612A5-1088-4DEC-BC7A-598322E9B5A0}" type="sibTrans" cxnId="{6F2364F6-C486-4F46-BA67-7391766143EA}">
      <dgm:prSet/>
      <dgm:spPr/>
      <dgm:t>
        <a:bodyPr/>
        <a:lstStyle/>
        <a:p>
          <a:endParaRPr lang="en-GH"/>
        </a:p>
      </dgm:t>
    </dgm:pt>
    <dgm:pt modelId="{CC3BEC69-CFE7-4752-9705-9B21A40C7940}">
      <dgm:prSet custT="1"/>
      <dgm:spPr>
        <a:solidFill>
          <a:schemeClr val="tx1"/>
        </a:solidFill>
      </dgm:spPr>
      <dgm:t>
        <a:bodyPr/>
        <a:lstStyle/>
        <a:p>
          <a:r>
            <a:rPr lang="en-US" sz="2400" dirty="0"/>
            <a:t>Also for a given area, among square, triangle and hexagon, radius of a hexagon will be the maximum which is needed for weaker mobiles.</a:t>
          </a:r>
          <a:endParaRPr lang="en-GH" sz="2400" dirty="0"/>
        </a:p>
      </dgm:t>
    </dgm:pt>
    <dgm:pt modelId="{7B24624E-BE2C-4578-814D-DA7CC2CFC0A7}" type="parTrans" cxnId="{446EFC0F-D923-4311-8FA6-974039E441F6}">
      <dgm:prSet/>
      <dgm:spPr/>
      <dgm:t>
        <a:bodyPr/>
        <a:lstStyle/>
        <a:p>
          <a:endParaRPr lang="en-GH"/>
        </a:p>
      </dgm:t>
    </dgm:pt>
    <dgm:pt modelId="{BDF0FADA-511B-444F-94AF-194AC16246B4}" type="sibTrans" cxnId="{446EFC0F-D923-4311-8FA6-974039E441F6}">
      <dgm:prSet/>
      <dgm:spPr/>
      <dgm:t>
        <a:bodyPr/>
        <a:lstStyle/>
        <a:p>
          <a:endParaRPr lang="en-GH"/>
        </a:p>
      </dgm:t>
    </dgm:pt>
    <dgm:pt modelId="{C023D7D9-4FEF-4EC7-B074-3A0705C69DDF}" type="pres">
      <dgm:prSet presAssocID="{15E05B72-F2D5-4684-A8CD-44C2FB782619}" presName="linear" presStyleCnt="0">
        <dgm:presLayoutVars>
          <dgm:animLvl val="lvl"/>
          <dgm:resizeHandles val="exact"/>
        </dgm:presLayoutVars>
      </dgm:prSet>
      <dgm:spPr/>
    </dgm:pt>
    <dgm:pt modelId="{38EFB80D-85A2-44CE-A6CA-74EF109ADC26}" type="pres">
      <dgm:prSet presAssocID="{DF07C2C4-C78F-4373-BD6F-642CF1E8F33B}" presName="parentText" presStyleLbl="node1" presStyleIdx="0" presStyleCnt="3" custLinFactY="-37296" custLinFactNeighborY="-100000">
        <dgm:presLayoutVars>
          <dgm:chMax val="0"/>
          <dgm:bulletEnabled val="1"/>
        </dgm:presLayoutVars>
      </dgm:prSet>
      <dgm:spPr/>
    </dgm:pt>
    <dgm:pt modelId="{D45D977D-450E-4531-BB7E-F1D1635A2E14}" type="pres">
      <dgm:prSet presAssocID="{1311DE7B-69AF-429B-AFBD-A69AEFCBB83E}" presName="spacer" presStyleCnt="0"/>
      <dgm:spPr/>
    </dgm:pt>
    <dgm:pt modelId="{8DF54D9B-9246-4921-A48D-CBF029D30333}" type="pres">
      <dgm:prSet presAssocID="{4D7A6B48-C6CB-424D-91F0-549CC1B7FE4F}" presName="parentText" presStyleLbl="node1" presStyleIdx="1" presStyleCnt="3">
        <dgm:presLayoutVars>
          <dgm:chMax val="0"/>
          <dgm:bulletEnabled val="1"/>
        </dgm:presLayoutVars>
      </dgm:prSet>
      <dgm:spPr/>
    </dgm:pt>
    <dgm:pt modelId="{82F530B9-98E8-4FD4-B32E-329B4E026958}" type="pres">
      <dgm:prSet presAssocID="{935612A5-1088-4DEC-BC7A-598322E9B5A0}" presName="spacer" presStyleCnt="0"/>
      <dgm:spPr/>
    </dgm:pt>
    <dgm:pt modelId="{F32BB6C4-D0C1-42A1-B225-50C25653A285}" type="pres">
      <dgm:prSet presAssocID="{CC3BEC69-CFE7-4752-9705-9B21A40C7940}" presName="parentText" presStyleLbl="node1" presStyleIdx="2" presStyleCnt="3" custLinFactY="36266" custLinFactNeighborY="100000">
        <dgm:presLayoutVars>
          <dgm:chMax val="0"/>
          <dgm:bulletEnabled val="1"/>
        </dgm:presLayoutVars>
      </dgm:prSet>
      <dgm:spPr/>
    </dgm:pt>
  </dgm:ptLst>
  <dgm:cxnLst>
    <dgm:cxn modelId="{446EFC0F-D923-4311-8FA6-974039E441F6}" srcId="{15E05B72-F2D5-4684-A8CD-44C2FB782619}" destId="{CC3BEC69-CFE7-4752-9705-9B21A40C7940}" srcOrd="2" destOrd="0" parTransId="{7B24624E-BE2C-4578-814D-DA7CC2CFC0A7}" sibTransId="{BDF0FADA-511B-444F-94AF-194AC16246B4}"/>
    <dgm:cxn modelId="{E762FD60-3C99-41DC-A742-A30E72A362AF}" type="presOf" srcId="{CC3BEC69-CFE7-4752-9705-9B21A40C7940}" destId="{F32BB6C4-D0C1-42A1-B225-50C25653A285}" srcOrd="0" destOrd="0" presId="urn:microsoft.com/office/officeart/2005/8/layout/vList2"/>
    <dgm:cxn modelId="{9C0D2044-717A-48EF-97E7-ED07ECCE6F3C}" srcId="{15E05B72-F2D5-4684-A8CD-44C2FB782619}" destId="{DF07C2C4-C78F-4373-BD6F-642CF1E8F33B}" srcOrd="0" destOrd="0" parTransId="{10B13EB9-EDA2-49F4-8153-9999F1341925}" sibTransId="{1311DE7B-69AF-429B-AFBD-A69AEFCBB83E}"/>
    <dgm:cxn modelId="{65758FB6-FB09-40E6-A9A7-51F9AEFD155C}" type="presOf" srcId="{DF07C2C4-C78F-4373-BD6F-642CF1E8F33B}" destId="{38EFB80D-85A2-44CE-A6CA-74EF109ADC26}" srcOrd="0" destOrd="0" presId="urn:microsoft.com/office/officeart/2005/8/layout/vList2"/>
    <dgm:cxn modelId="{84D1A6CC-1BCB-4353-93ED-A860EA12AAB4}" type="presOf" srcId="{4D7A6B48-C6CB-424D-91F0-549CC1B7FE4F}" destId="{8DF54D9B-9246-4921-A48D-CBF029D30333}" srcOrd="0" destOrd="0" presId="urn:microsoft.com/office/officeart/2005/8/layout/vList2"/>
    <dgm:cxn modelId="{80C645E2-378A-491E-A0F8-53794219661F}" type="presOf" srcId="{15E05B72-F2D5-4684-A8CD-44C2FB782619}" destId="{C023D7D9-4FEF-4EC7-B074-3A0705C69DDF}" srcOrd="0" destOrd="0" presId="urn:microsoft.com/office/officeart/2005/8/layout/vList2"/>
    <dgm:cxn modelId="{6F2364F6-C486-4F46-BA67-7391766143EA}" srcId="{15E05B72-F2D5-4684-A8CD-44C2FB782619}" destId="{4D7A6B48-C6CB-424D-91F0-549CC1B7FE4F}" srcOrd="1" destOrd="0" parTransId="{E8A53E07-EB09-4D57-BE5D-455D8F8637E1}" sibTransId="{935612A5-1088-4DEC-BC7A-598322E9B5A0}"/>
    <dgm:cxn modelId="{8A5CA45E-8D54-49B2-B090-F1098D718650}" type="presParOf" srcId="{C023D7D9-4FEF-4EC7-B074-3A0705C69DDF}" destId="{38EFB80D-85A2-44CE-A6CA-74EF109ADC26}" srcOrd="0" destOrd="0" presId="urn:microsoft.com/office/officeart/2005/8/layout/vList2"/>
    <dgm:cxn modelId="{66942FCC-933D-4135-BF71-B1D77A18E10A}" type="presParOf" srcId="{C023D7D9-4FEF-4EC7-B074-3A0705C69DDF}" destId="{D45D977D-450E-4531-BB7E-F1D1635A2E14}" srcOrd="1" destOrd="0" presId="urn:microsoft.com/office/officeart/2005/8/layout/vList2"/>
    <dgm:cxn modelId="{04CE9F0E-DD1D-417B-AB1D-CCD5ED5E7A63}" type="presParOf" srcId="{C023D7D9-4FEF-4EC7-B074-3A0705C69DDF}" destId="{8DF54D9B-9246-4921-A48D-CBF029D30333}" srcOrd="2" destOrd="0" presId="urn:microsoft.com/office/officeart/2005/8/layout/vList2"/>
    <dgm:cxn modelId="{15A17BE6-A2DF-4429-BF0D-D5CF65CDE052}" type="presParOf" srcId="{C023D7D9-4FEF-4EC7-B074-3A0705C69DDF}" destId="{82F530B9-98E8-4FD4-B32E-329B4E026958}" srcOrd="3" destOrd="0" presId="urn:microsoft.com/office/officeart/2005/8/layout/vList2"/>
    <dgm:cxn modelId="{E166A559-3312-4DF1-84C6-5BAE059306A3}" type="presParOf" srcId="{C023D7D9-4FEF-4EC7-B074-3A0705C69DDF}" destId="{F32BB6C4-D0C1-42A1-B225-50C25653A28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FB80D-85A2-44CE-A6CA-74EF109ADC26}">
      <dsp:nvSpPr>
        <dsp:cNvPr id="0" name=""/>
        <dsp:cNvSpPr/>
      </dsp:nvSpPr>
      <dsp:spPr>
        <a:xfrm>
          <a:off x="0" y="258199"/>
          <a:ext cx="6842799" cy="1330875"/>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 hexagon layout requires fewer cells to cover a given area. Hence, it envisages fewer base stations and minimum capital investment.</a:t>
          </a:r>
        </a:p>
      </dsp:txBody>
      <dsp:txXfrm>
        <a:off x="64968" y="323167"/>
        <a:ext cx="6712863" cy="1200939"/>
      </dsp:txXfrm>
    </dsp:sp>
    <dsp:sp modelId="{8DF54D9B-9246-4921-A48D-CBF029D30333}">
      <dsp:nvSpPr>
        <dsp:cNvPr id="0" name=""/>
        <dsp:cNvSpPr/>
      </dsp:nvSpPr>
      <dsp:spPr>
        <a:xfrm>
          <a:off x="0" y="2459838"/>
          <a:ext cx="6842799" cy="1330875"/>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Other geometrical shapes cannot effectively do this. For example, if circular shaped cells are there, then there will be overlapping of cells.</a:t>
          </a:r>
          <a:endParaRPr lang="en-GH" sz="2400" kern="1200" dirty="0"/>
        </a:p>
      </dsp:txBody>
      <dsp:txXfrm>
        <a:off x="64968" y="2524806"/>
        <a:ext cx="6712863" cy="1200939"/>
      </dsp:txXfrm>
    </dsp:sp>
    <dsp:sp modelId="{F32BB6C4-D0C1-42A1-B225-50C25653A285}">
      <dsp:nvSpPr>
        <dsp:cNvPr id="0" name=""/>
        <dsp:cNvSpPr/>
      </dsp:nvSpPr>
      <dsp:spPr>
        <a:xfrm>
          <a:off x="0" y="4647768"/>
          <a:ext cx="6842799" cy="1330875"/>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Also for a given area, among square, triangle and hexagon, radius of a hexagon will be the maximum which is needed for weaker mobiles.</a:t>
          </a:r>
          <a:endParaRPr lang="en-GH" sz="2400" kern="1200" dirty="0"/>
        </a:p>
      </dsp:txBody>
      <dsp:txXfrm>
        <a:off x="64968" y="4712736"/>
        <a:ext cx="6712863" cy="120093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488503-9D51-4BF9-894E-1141B5A45CB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ACCRA TECHNICAL UNIVERSITY, ELECTRICAL/ELECTRONIC ENGINEERING</a:t>
            </a:r>
          </a:p>
        </p:txBody>
      </p:sp>
      <p:sp>
        <p:nvSpPr>
          <p:cNvPr id="3" name="Date Placeholder 2">
            <a:extLst>
              <a:ext uri="{FF2B5EF4-FFF2-40B4-BE49-F238E27FC236}">
                <a16:creationId xmlns:a16="http://schemas.microsoft.com/office/drawing/2014/main" id="{1D8653E8-6FD2-4047-BA88-E6621E35D7A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CBEA6F-8C65-4097-9B54-7746DB978ACB}" type="datetimeFigureOut">
              <a:rPr lang="en-GB" smtClean="0"/>
              <a:t>27/01/2021</a:t>
            </a:fld>
            <a:endParaRPr lang="en-GB"/>
          </a:p>
        </p:txBody>
      </p:sp>
      <p:sp>
        <p:nvSpPr>
          <p:cNvPr id="4" name="Footer Placeholder 3">
            <a:extLst>
              <a:ext uri="{FF2B5EF4-FFF2-40B4-BE49-F238E27FC236}">
                <a16:creationId xmlns:a16="http://schemas.microsoft.com/office/drawing/2014/main" id="{A8D193B1-DE5E-4FE2-BDE2-8EA6965A71D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0B98C71-9D57-4462-85D7-71C7ED322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61BEFFD-89DF-4435-85E5-B0EEBA2CE71B}" type="slidenum">
              <a:rPr lang="en-GB" smtClean="0"/>
              <a:t>‹#›</a:t>
            </a:fld>
            <a:endParaRPr lang="en-GB"/>
          </a:p>
        </p:txBody>
      </p:sp>
    </p:spTree>
    <p:extLst>
      <p:ext uri="{BB962C8B-B14F-4D97-AF65-F5344CB8AC3E}">
        <p14:creationId xmlns:p14="http://schemas.microsoft.com/office/powerpoint/2010/main" val="223186488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ACCRA TECHNICAL UNIVERSITY, ELECTRICAL/ELECTRONIC ENGINEERING</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70A60F-4AD8-4C03-B0EE-CA8081E68A0A}" type="datetimeFigureOut">
              <a:rPr lang="en-GB" smtClean="0"/>
              <a:t>27/01/2021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604E3B-85DE-4A1A-A81E-327DFE1414A7}" type="slidenum">
              <a:rPr lang="en-GB" smtClean="0"/>
              <a:t>‹#›</a:t>
            </a:fld>
            <a:endParaRPr lang="en-GB"/>
          </a:p>
        </p:txBody>
      </p:sp>
    </p:spTree>
    <p:extLst>
      <p:ext uri="{BB962C8B-B14F-4D97-AF65-F5344CB8AC3E}">
        <p14:creationId xmlns:p14="http://schemas.microsoft.com/office/powerpoint/2010/main" val="40022511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F38B4-B0A6-47FB-9A74-C80C00DFC6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4F82ED3-6C14-4F9A-AC64-CC2E58FAEB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AAEB56C-9ED1-4FD0-8B86-094D4D027534}"/>
              </a:ext>
            </a:extLst>
          </p:cNvPr>
          <p:cNvSpPr>
            <a:spLocks noGrp="1"/>
          </p:cNvSpPr>
          <p:nvPr>
            <p:ph type="dt" sz="half" idx="10"/>
          </p:nvPr>
        </p:nvSpPr>
        <p:spPr/>
        <p:txBody>
          <a:bodyPr/>
          <a:lstStyle/>
          <a:p>
            <a:fld id="{268B644A-53B2-4A10-AA7A-C6223BF8EB1A}" type="datetime1">
              <a:rPr lang="en-GB" smtClean="0"/>
              <a:t>27/01/2021</a:t>
            </a:fld>
            <a:endParaRPr lang="en-GB"/>
          </a:p>
        </p:txBody>
      </p:sp>
      <p:sp>
        <p:nvSpPr>
          <p:cNvPr id="5" name="Footer Placeholder 4">
            <a:extLst>
              <a:ext uri="{FF2B5EF4-FFF2-40B4-BE49-F238E27FC236}">
                <a16:creationId xmlns:a16="http://schemas.microsoft.com/office/drawing/2014/main" id="{F78FABA6-966E-4C5D-A047-4BF86E5BAE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BD96F6-9E4D-4368-B9A5-D28258539157}"/>
              </a:ext>
            </a:extLst>
          </p:cNvPr>
          <p:cNvSpPr>
            <a:spLocks noGrp="1"/>
          </p:cNvSpPr>
          <p:nvPr>
            <p:ph type="sldNum" sz="quarter" idx="12"/>
          </p:nvPr>
        </p:nvSpPr>
        <p:spPr/>
        <p:txBody>
          <a:bodyPr/>
          <a:lstStyle/>
          <a:p>
            <a:fld id="{BBD28413-9FCD-4957-8740-D84B9FEC408E}" type="slidenum">
              <a:rPr lang="en-GB" smtClean="0"/>
              <a:t>‹#›</a:t>
            </a:fld>
            <a:endParaRPr lang="en-GB"/>
          </a:p>
        </p:txBody>
      </p:sp>
    </p:spTree>
    <p:extLst>
      <p:ext uri="{BB962C8B-B14F-4D97-AF65-F5344CB8AC3E}">
        <p14:creationId xmlns:p14="http://schemas.microsoft.com/office/powerpoint/2010/main" val="1867561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787A1-E256-49DE-9C60-D861635AA6F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412885A-E293-42E7-866C-44F48F0361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6BCCFE-AADE-44FF-A1E1-69A7D3AB5D6F}"/>
              </a:ext>
            </a:extLst>
          </p:cNvPr>
          <p:cNvSpPr>
            <a:spLocks noGrp="1"/>
          </p:cNvSpPr>
          <p:nvPr>
            <p:ph type="dt" sz="half" idx="10"/>
          </p:nvPr>
        </p:nvSpPr>
        <p:spPr/>
        <p:txBody>
          <a:bodyPr/>
          <a:lstStyle/>
          <a:p>
            <a:fld id="{3B730D97-52D2-4BEF-A15E-77EEB46A3EE0}" type="datetime1">
              <a:rPr lang="en-GB" smtClean="0"/>
              <a:t>27/01/2021</a:t>
            </a:fld>
            <a:endParaRPr lang="en-GB"/>
          </a:p>
        </p:txBody>
      </p:sp>
      <p:sp>
        <p:nvSpPr>
          <p:cNvPr id="5" name="Footer Placeholder 4">
            <a:extLst>
              <a:ext uri="{FF2B5EF4-FFF2-40B4-BE49-F238E27FC236}">
                <a16:creationId xmlns:a16="http://schemas.microsoft.com/office/drawing/2014/main" id="{550B056B-784F-4410-B3FD-6B1FC00653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EAA147-7A37-4BC7-9531-4436375A6BAA}"/>
              </a:ext>
            </a:extLst>
          </p:cNvPr>
          <p:cNvSpPr>
            <a:spLocks noGrp="1"/>
          </p:cNvSpPr>
          <p:nvPr>
            <p:ph type="sldNum" sz="quarter" idx="12"/>
          </p:nvPr>
        </p:nvSpPr>
        <p:spPr/>
        <p:txBody>
          <a:bodyPr/>
          <a:lstStyle/>
          <a:p>
            <a:fld id="{BBD28413-9FCD-4957-8740-D84B9FEC408E}" type="slidenum">
              <a:rPr lang="en-GB" smtClean="0"/>
              <a:t>‹#›</a:t>
            </a:fld>
            <a:endParaRPr lang="en-GB"/>
          </a:p>
        </p:txBody>
      </p:sp>
    </p:spTree>
    <p:extLst>
      <p:ext uri="{BB962C8B-B14F-4D97-AF65-F5344CB8AC3E}">
        <p14:creationId xmlns:p14="http://schemas.microsoft.com/office/powerpoint/2010/main" val="747289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C9464E-2588-4596-9FC3-49669482AB3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DC3EA95-5D66-4199-A294-94ABD24C1F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670E2B-B19E-490B-96F8-BF9107A1C214}"/>
              </a:ext>
            </a:extLst>
          </p:cNvPr>
          <p:cNvSpPr>
            <a:spLocks noGrp="1"/>
          </p:cNvSpPr>
          <p:nvPr>
            <p:ph type="dt" sz="half" idx="10"/>
          </p:nvPr>
        </p:nvSpPr>
        <p:spPr/>
        <p:txBody>
          <a:bodyPr/>
          <a:lstStyle/>
          <a:p>
            <a:fld id="{13605B7A-6170-4CF9-856D-AC9053F1D807}" type="datetime1">
              <a:rPr lang="en-GB" smtClean="0"/>
              <a:t>27/01/2021</a:t>
            </a:fld>
            <a:endParaRPr lang="en-GB"/>
          </a:p>
        </p:txBody>
      </p:sp>
      <p:sp>
        <p:nvSpPr>
          <p:cNvPr id="5" name="Footer Placeholder 4">
            <a:extLst>
              <a:ext uri="{FF2B5EF4-FFF2-40B4-BE49-F238E27FC236}">
                <a16:creationId xmlns:a16="http://schemas.microsoft.com/office/drawing/2014/main" id="{3100703F-A01F-477B-8528-3EBE24BBA3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1BAC36-D2E1-405D-86FF-E3673BEAB203}"/>
              </a:ext>
            </a:extLst>
          </p:cNvPr>
          <p:cNvSpPr>
            <a:spLocks noGrp="1"/>
          </p:cNvSpPr>
          <p:nvPr>
            <p:ph type="sldNum" sz="quarter" idx="12"/>
          </p:nvPr>
        </p:nvSpPr>
        <p:spPr/>
        <p:txBody>
          <a:bodyPr/>
          <a:lstStyle/>
          <a:p>
            <a:fld id="{BBD28413-9FCD-4957-8740-D84B9FEC408E}" type="slidenum">
              <a:rPr lang="en-GB" smtClean="0"/>
              <a:t>‹#›</a:t>
            </a:fld>
            <a:endParaRPr lang="en-GB"/>
          </a:p>
        </p:txBody>
      </p:sp>
    </p:spTree>
    <p:extLst>
      <p:ext uri="{BB962C8B-B14F-4D97-AF65-F5344CB8AC3E}">
        <p14:creationId xmlns:p14="http://schemas.microsoft.com/office/powerpoint/2010/main" val="2112026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21B08-75E7-42CB-B78B-51245C5B3C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ECADE7-7D77-4EA5-AE3C-E399C28EDA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64BF44-9B80-4684-8256-FAAAAAF3C69D}"/>
              </a:ext>
            </a:extLst>
          </p:cNvPr>
          <p:cNvSpPr>
            <a:spLocks noGrp="1"/>
          </p:cNvSpPr>
          <p:nvPr>
            <p:ph type="dt" sz="half" idx="10"/>
          </p:nvPr>
        </p:nvSpPr>
        <p:spPr/>
        <p:txBody>
          <a:bodyPr/>
          <a:lstStyle/>
          <a:p>
            <a:fld id="{0833F51F-790E-407A-977F-4FAF1503C39C}" type="datetime1">
              <a:rPr lang="en-GB" smtClean="0"/>
              <a:t>27/01/2021</a:t>
            </a:fld>
            <a:endParaRPr lang="en-GB"/>
          </a:p>
        </p:txBody>
      </p:sp>
      <p:sp>
        <p:nvSpPr>
          <p:cNvPr id="5" name="Footer Placeholder 4">
            <a:extLst>
              <a:ext uri="{FF2B5EF4-FFF2-40B4-BE49-F238E27FC236}">
                <a16:creationId xmlns:a16="http://schemas.microsoft.com/office/drawing/2014/main" id="{E917EB46-F980-4D65-9299-8665C6E5DF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14FF4E-8199-422C-9FAC-000884AF8104}"/>
              </a:ext>
            </a:extLst>
          </p:cNvPr>
          <p:cNvSpPr>
            <a:spLocks noGrp="1"/>
          </p:cNvSpPr>
          <p:nvPr>
            <p:ph type="sldNum" sz="quarter" idx="12"/>
          </p:nvPr>
        </p:nvSpPr>
        <p:spPr/>
        <p:txBody>
          <a:bodyPr/>
          <a:lstStyle/>
          <a:p>
            <a:fld id="{BBD28413-9FCD-4957-8740-D84B9FEC408E}" type="slidenum">
              <a:rPr lang="en-GB" smtClean="0"/>
              <a:t>‹#›</a:t>
            </a:fld>
            <a:endParaRPr lang="en-GB"/>
          </a:p>
        </p:txBody>
      </p:sp>
    </p:spTree>
    <p:extLst>
      <p:ext uri="{BB962C8B-B14F-4D97-AF65-F5344CB8AC3E}">
        <p14:creationId xmlns:p14="http://schemas.microsoft.com/office/powerpoint/2010/main" val="3445905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2DC3E-32F9-475D-BB8B-63C23E61E3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7B4462-1437-42C2-9B03-9E2F83D7DB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2F46DC-7DC0-4C36-9FCA-F79A15AF5C7C}"/>
              </a:ext>
            </a:extLst>
          </p:cNvPr>
          <p:cNvSpPr>
            <a:spLocks noGrp="1"/>
          </p:cNvSpPr>
          <p:nvPr>
            <p:ph type="dt" sz="half" idx="10"/>
          </p:nvPr>
        </p:nvSpPr>
        <p:spPr/>
        <p:txBody>
          <a:bodyPr/>
          <a:lstStyle/>
          <a:p>
            <a:fld id="{27DEE680-8DE3-4103-9F81-ABD246DC188B}" type="datetime1">
              <a:rPr lang="en-GB" smtClean="0"/>
              <a:t>27/01/2021</a:t>
            </a:fld>
            <a:endParaRPr lang="en-GB"/>
          </a:p>
        </p:txBody>
      </p:sp>
      <p:sp>
        <p:nvSpPr>
          <p:cNvPr id="5" name="Footer Placeholder 4">
            <a:extLst>
              <a:ext uri="{FF2B5EF4-FFF2-40B4-BE49-F238E27FC236}">
                <a16:creationId xmlns:a16="http://schemas.microsoft.com/office/drawing/2014/main" id="{9DB3F79C-AA5A-4FDF-827A-E9724B202F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1D843A-D2AD-4527-9E67-0C668772B316}"/>
              </a:ext>
            </a:extLst>
          </p:cNvPr>
          <p:cNvSpPr>
            <a:spLocks noGrp="1"/>
          </p:cNvSpPr>
          <p:nvPr>
            <p:ph type="sldNum" sz="quarter" idx="12"/>
          </p:nvPr>
        </p:nvSpPr>
        <p:spPr/>
        <p:txBody>
          <a:bodyPr/>
          <a:lstStyle/>
          <a:p>
            <a:fld id="{BBD28413-9FCD-4957-8740-D84B9FEC408E}" type="slidenum">
              <a:rPr lang="en-GB" smtClean="0"/>
              <a:t>‹#›</a:t>
            </a:fld>
            <a:endParaRPr lang="en-GB"/>
          </a:p>
        </p:txBody>
      </p:sp>
    </p:spTree>
    <p:extLst>
      <p:ext uri="{BB962C8B-B14F-4D97-AF65-F5344CB8AC3E}">
        <p14:creationId xmlns:p14="http://schemas.microsoft.com/office/powerpoint/2010/main" val="1998950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6FB65-EFF1-45EA-9CF8-9EEF4A99A25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7BAE079-3359-4E6E-A7D5-A954FB94D8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84C1EF5-B17D-4A6C-AAA1-85B2508EB5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2434E42-B015-47BD-A200-7347F2DA5339}"/>
              </a:ext>
            </a:extLst>
          </p:cNvPr>
          <p:cNvSpPr>
            <a:spLocks noGrp="1"/>
          </p:cNvSpPr>
          <p:nvPr>
            <p:ph type="dt" sz="half" idx="10"/>
          </p:nvPr>
        </p:nvSpPr>
        <p:spPr/>
        <p:txBody>
          <a:bodyPr/>
          <a:lstStyle/>
          <a:p>
            <a:fld id="{EA2BA7BA-0465-4CAC-A81B-DDA41E57DF26}" type="datetime1">
              <a:rPr lang="en-GB" smtClean="0"/>
              <a:t>27/01/2021</a:t>
            </a:fld>
            <a:endParaRPr lang="en-GB"/>
          </a:p>
        </p:txBody>
      </p:sp>
      <p:sp>
        <p:nvSpPr>
          <p:cNvPr id="6" name="Footer Placeholder 5">
            <a:extLst>
              <a:ext uri="{FF2B5EF4-FFF2-40B4-BE49-F238E27FC236}">
                <a16:creationId xmlns:a16="http://schemas.microsoft.com/office/drawing/2014/main" id="{5FF21B9D-C49F-47D8-8A21-0620E78496C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1F46E3F-AE21-4B3F-93F3-EE677FD022C3}"/>
              </a:ext>
            </a:extLst>
          </p:cNvPr>
          <p:cNvSpPr>
            <a:spLocks noGrp="1"/>
          </p:cNvSpPr>
          <p:nvPr>
            <p:ph type="sldNum" sz="quarter" idx="12"/>
          </p:nvPr>
        </p:nvSpPr>
        <p:spPr/>
        <p:txBody>
          <a:bodyPr/>
          <a:lstStyle/>
          <a:p>
            <a:fld id="{BBD28413-9FCD-4957-8740-D84B9FEC408E}" type="slidenum">
              <a:rPr lang="en-GB" smtClean="0"/>
              <a:t>‹#›</a:t>
            </a:fld>
            <a:endParaRPr lang="en-GB"/>
          </a:p>
        </p:txBody>
      </p:sp>
    </p:spTree>
    <p:extLst>
      <p:ext uri="{BB962C8B-B14F-4D97-AF65-F5344CB8AC3E}">
        <p14:creationId xmlns:p14="http://schemas.microsoft.com/office/powerpoint/2010/main" val="73283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A272D-4FEB-4237-8FF9-E7BBE99101E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E07722-4E72-48FF-8DDB-4A360125A0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BD288C-C894-47D0-A1B6-B40FF3D330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5DA164-FA98-4ACA-A6CF-6AAB3883AA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5847C7-A937-46B7-9472-3651FDD673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55D0660-BE62-46C9-84CA-76BFCDB4601A}"/>
              </a:ext>
            </a:extLst>
          </p:cNvPr>
          <p:cNvSpPr>
            <a:spLocks noGrp="1"/>
          </p:cNvSpPr>
          <p:nvPr>
            <p:ph type="dt" sz="half" idx="10"/>
          </p:nvPr>
        </p:nvSpPr>
        <p:spPr/>
        <p:txBody>
          <a:bodyPr/>
          <a:lstStyle/>
          <a:p>
            <a:fld id="{DC22D71D-9E90-49A2-BEB4-323A90D09CA0}" type="datetime1">
              <a:rPr lang="en-GB" smtClean="0"/>
              <a:t>27/01/2021</a:t>
            </a:fld>
            <a:endParaRPr lang="en-GB"/>
          </a:p>
        </p:txBody>
      </p:sp>
      <p:sp>
        <p:nvSpPr>
          <p:cNvPr id="8" name="Footer Placeholder 7">
            <a:extLst>
              <a:ext uri="{FF2B5EF4-FFF2-40B4-BE49-F238E27FC236}">
                <a16:creationId xmlns:a16="http://schemas.microsoft.com/office/drawing/2014/main" id="{F0ED97B7-9441-4DE5-B4C8-D716E339CF3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E251B62-0B32-4797-A902-6D33A2DAA97A}"/>
              </a:ext>
            </a:extLst>
          </p:cNvPr>
          <p:cNvSpPr>
            <a:spLocks noGrp="1"/>
          </p:cNvSpPr>
          <p:nvPr>
            <p:ph type="sldNum" sz="quarter" idx="12"/>
          </p:nvPr>
        </p:nvSpPr>
        <p:spPr/>
        <p:txBody>
          <a:bodyPr/>
          <a:lstStyle/>
          <a:p>
            <a:fld id="{BBD28413-9FCD-4957-8740-D84B9FEC408E}" type="slidenum">
              <a:rPr lang="en-GB" smtClean="0"/>
              <a:t>‹#›</a:t>
            </a:fld>
            <a:endParaRPr lang="en-GB"/>
          </a:p>
        </p:txBody>
      </p:sp>
    </p:spTree>
    <p:extLst>
      <p:ext uri="{BB962C8B-B14F-4D97-AF65-F5344CB8AC3E}">
        <p14:creationId xmlns:p14="http://schemas.microsoft.com/office/powerpoint/2010/main" val="4024802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B0263-6D26-48F0-9735-99B332398A8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49D174-3469-4648-B650-6DB05A753641}"/>
              </a:ext>
            </a:extLst>
          </p:cNvPr>
          <p:cNvSpPr>
            <a:spLocks noGrp="1"/>
          </p:cNvSpPr>
          <p:nvPr>
            <p:ph type="dt" sz="half" idx="10"/>
          </p:nvPr>
        </p:nvSpPr>
        <p:spPr/>
        <p:txBody>
          <a:bodyPr/>
          <a:lstStyle/>
          <a:p>
            <a:fld id="{97423283-93C5-47D0-964E-2D9F18D744BF}" type="datetime1">
              <a:rPr lang="en-GB" smtClean="0"/>
              <a:t>27/01/2021</a:t>
            </a:fld>
            <a:endParaRPr lang="en-GB"/>
          </a:p>
        </p:txBody>
      </p:sp>
      <p:sp>
        <p:nvSpPr>
          <p:cNvPr id="4" name="Footer Placeholder 3">
            <a:extLst>
              <a:ext uri="{FF2B5EF4-FFF2-40B4-BE49-F238E27FC236}">
                <a16:creationId xmlns:a16="http://schemas.microsoft.com/office/drawing/2014/main" id="{1B7DA90E-6260-46DD-A1E9-18C09AF5EFF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2AF08B3-D425-4FA7-AE6E-E315B119E96C}"/>
              </a:ext>
            </a:extLst>
          </p:cNvPr>
          <p:cNvSpPr>
            <a:spLocks noGrp="1"/>
          </p:cNvSpPr>
          <p:nvPr>
            <p:ph type="sldNum" sz="quarter" idx="12"/>
          </p:nvPr>
        </p:nvSpPr>
        <p:spPr/>
        <p:txBody>
          <a:bodyPr/>
          <a:lstStyle/>
          <a:p>
            <a:fld id="{BBD28413-9FCD-4957-8740-D84B9FEC408E}" type="slidenum">
              <a:rPr lang="en-GB" smtClean="0"/>
              <a:t>‹#›</a:t>
            </a:fld>
            <a:endParaRPr lang="en-GB"/>
          </a:p>
        </p:txBody>
      </p:sp>
    </p:spTree>
    <p:extLst>
      <p:ext uri="{BB962C8B-B14F-4D97-AF65-F5344CB8AC3E}">
        <p14:creationId xmlns:p14="http://schemas.microsoft.com/office/powerpoint/2010/main" val="2659551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654C29-4D1F-4DD9-93E6-A4E5ABC25E49}"/>
              </a:ext>
            </a:extLst>
          </p:cNvPr>
          <p:cNvSpPr>
            <a:spLocks noGrp="1"/>
          </p:cNvSpPr>
          <p:nvPr>
            <p:ph type="dt" sz="half" idx="10"/>
          </p:nvPr>
        </p:nvSpPr>
        <p:spPr/>
        <p:txBody>
          <a:bodyPr/>
          <a:lstStyle/>
          <a:p>
            <a:fld id="{67C0C645-27F5-4875-9A3B-CC2E26C98094}" type="datetime1">
              <a:rPr lang="en-GB" smtClean="0"/>
              <a:t>27/01/2021</a:t>
            </a:fld>
            <a:endParaRPr lang="en-GB"/>
          </a:p>
        </p:txBody>
      </p:sp>
      <p:sp>
        <p:nvSpPr>
          <p:cNvPr id="3" name="Footer Placeholder 2">
            <a:extLst>
              <a:ext uri="{FF2B5EF4-FFF2-40B4-BE49-F238E27FC236}">
                <a16:creationId xmlns:a16="http://schemas.microsoft.com/office/drawing/2014/main" id="{C8F57740-DF8A-4971-8D38-A322DD5E809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630841E-A758-42A3-BD24-2634F2E56A34}"/>
              </a:ext>
            </a:extLst>
          </p:cNvPr>
          <p:cNvSpPr>
            <a:spLocks noGrp="1"/>
          </p:cNvSpPr>
          <p:nvPr>
            <p:ph type="sldNum" sz="quarter" idx="12"/>
          </p:nvPr>
        </p:nvSpPr>
        <p:spPr/>
        <p:txBody>
          <a:bodyPr/>
          <a:lstStyle/>
          <a:p>
            <a:fld id="{BBD28413-9FCD-4957-8740-D84B9FEC408E}" type="slidenum">
              <a:rPr lang="en-GB" smtClean="0"/>
              <a:t>‹#›</a:t>
            </a:fld>
            <a:endParaRPr lang="en-GB"/>
          </a:p>
        </p:txBody>
      </p:sp>
    </p:spTree>
    <p:extLst>
      <p:ext uri="{BB962C8B-B14F-4D97-AF65-F5344CB8AC3E}">
        <p14:creationId xmlns:p14="http://schemas.microsoft.com/office/powerpoint/2010/main" val="3825324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93F8F-479C-46F1-9191-FABC27B42A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B26F37C-9AB6-4DE3-8BF4-1F029837D9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7BD1AF1-4F57-4A9F-8C3B-CF5E1074F3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8DB0BE-01CF-4B9D-BD8F-0992FA18D363}"/>
              </a:ext>
            </a:extLst>
          </p:cNvPr>
          <p:cNvSpPr>
            <a:spLocks noGrp="1"/>
          </p:cNvSpPr>
          <p:nvPr>
            <p:ph type="dt" sz="half" idx="10"/>
          </p:nvPr>
        </p:nvSpPr>
        <p:spPr/>
        <p:txBody>
          <a:bodyPr/>
          <a:lstStyle/>
          <a:p>
            <a:fld id="{B97CB941-8CC9-4371-8808-E68F11496837}" type="datetime1">
              <a:rPr lang="en-GB" smtClean="0"/>
              <a:t>27/01/2021</a:t>
            </a:fld>
            <a:endParaRPr lang="en-GB"/>
          </a:p>
        </p:txBody>
      </p:sp>
      <p:sp>
        <p:nvSpPr>
          <p:cNvPr id="6" name="Footer Placeholder 5">
            <a:extLst>
              <a:ext uri="{FF2B5EF4-FFF2-40B4-BE49-F238E27FC236}">
                <a16:creationId xmlns:a16="http://schemas.microsoft.com/office/drawing/2014/main" id="{5426E984-329A-40B6-AA33-B14B5D9733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97C4F6-353B-4716-88CC-0FCD458ACB95}"/>
              </a:ext>
            </a:extLst>
          </p:cNvPr>
          <p:cNvSpPr>
            <a:spLocks noGrp="1"/>
          </p:cNvSpPr>
          <p:nvPr>
            <p:ph type="sldNum" sz="quarter" idx="12"/>
          </p:nvPr>
        </p:nvSpPr>
        <p:spPr/>
        <p:txBody>
          <a:bodyPr/>
          <a:lstStyle/>
          <a:p>
            <a:fld id="{BBD28413-9FCD-4957-8740-D84B9FEC408E}" type="slidenum">
              <a:rPr lang="en-GB" smtClean="0"/>
              <a:t>‹#›</a:t>
            </a:fld>
            <a:endParaRPr lang="en-GB"/>
          </a:p>
        </p:txBody>
      </p:sp>
    </p:spTree>
    <p:extLst>
      <p:ext uri="{BB962C8B-B14F-4D97-AF65-F5344CB8AC3E}">
        <p14:creationId xmlns:p14="http://schemas.microsoft.com/office/powerpoint/2010/main" val="4234518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F3A61-E052-4BCB-9BA6-779C47BD9F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ED6793F-BC01-43D5-B112-58D2CBB3BF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C051FC2-1FB8-4082-A479-2A6959533F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55D7EB-A545-45C7-BFAA-A4DCD9A1C6F6}"/>
              </a:ext>
            </a:extLst>
          </p:cNvPr>
          <p:cNvSpPr>
            <a:spLocks noGrp="1"/>
          </p:cNvSpPr>
          <p:nvPr>
            <p:ph type="dt" sz="half" idx="10"/>
          </p:nvPr>
        </p:nvSpPr>
        <p:spPr/>
        <p:txBody>
          <a:bodyPr/>
          <a:lstStyle/>
          <a:p>
            <a:fld id="{5355E688-6BF4-4C40-8439-8FDE9FE8FF81}" type="datetime1">
              <a:rPr lang="en-GB" smtClean="0"/>
              <a:t>27/01/2021</a:t>
            </a:fld>
            <a:endParaRPr lang="en-GB"/>
          </a:p>
        </p:txBody>
      </p:sp>
      <p:sp>
        <p:nvSpPr>
          <p:cNvPr id="6" name="Footer Placeholder 5">
            <a:extLst>
              <a:ext uri="{FF2B5EF4-FFF2-40B4-BE49-F238E27FC236}">
                <a16:creationId xmlns:a16="http://schemas.microsoft.com/office/drawing/2014/main" id="{2125BD4F-5A45-4C93-A9E0-05EB2F2BFD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259EEA-7810-4AD1-9BD4-3B57E392D6AB}"/>
              </a:ext>
            </a:extLst>
          </p:cNvPr>
          <p:cNvSpPr>
            <a:spLocks noGrp="1"/>
          </p:cNvSpPr>
          <p:nvPr>
            <p:ph type="sldNum" sz="quarter" idx="12"/>
          </p:nvPr>
        </p:nvSpPr>
        <p:spPr/>
        <p:txBody>
          <a:bodyPr/>
          <a:lstStyle/>
          <a:p>
            <a:fld id="{BBD28413-9FCD-4957-8740-D84B9FEC408E}" type="slidenum">
              <a:rPr lang="en-GB" smtClean="0"/>
              <a:t>‹#›</a:t>
            </a:fld>
            <a:endParaRPr lang="en-GB"/>
          </a:p>
        </p:txBody>
      </p:sp>
    </p:spTree>
    <p:extLst>
      <p:ext uri="{BB962C8B-B14F-4D97-AF65-F5344CB8AC3E}">
        <p14:creationId xmlns:p14="http://schemas.microsoft.com/office/powerpoint/2010/main" val="1706066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7D2BC0-2B03-4918-BAAE-273BE24BA9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4DB5977-C019-4822-8335-9434832276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B5FB31-1134-44C1-91AC-2A3A1EFB82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47BA54-B9EB-4B59-BC5E-3B1D08390EF5}" type="datetime1">
              <a:rPr lang="en-GB" smtClean="0"/>
              <a:t>27/01/2021</a:t>
            </a:fld>
            <a:endParaRPr lang="en-GB"/>
          </a:p>
        </p:txBody>
      </p:sp>
      <p:sp>
        <p:nvSpPr>
          <p:cNvPr id="5" name="Footer Placeholder 4">
            <a:extLst>
              <a:ext uri="{FF2B5EF4-FFF2-40B4-BE49-F238E27FC236}">
                <a16:creationId xmlns:a16="http://schemas.microsoft.com/office/drawing/2014/main" id="{2E8D32DA-6CA9-4B63-BC24-6CA3FDA641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2BE83BB-82F2-4430-B7C0-8CC1EA56C8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D28413-9FCD-4957-8740-D84B9FEC408E}" type="slidenum">
              <a:rPr lang="en-GB" smtClean="0"/>
              <a:t>‹#›</a:t>
            </a:fld>
            <a:endParaRPr lang="en-GB"/>
          </a:p>
        </p:txBody>
      </p:sp>
    </p:spTree>
    <p:extLst>
      <p:ext uri="{BB962C8B-B14F-4D97-AF65-F5344CB8AC3E}">
        <p14:creationId xmlns:p14="http://schemas.microsoft.com/office/powerpoint/2010/main" val="1642233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5.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intelsatgeneral.com/wp-content/uploads/2015/04/sat1.jpg"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GeV" TargetMode="External"/><Relationship Id="rId2" Type="http://schemas.openxmlformats.org/officeDocument/2006/relationships/hyperlink" Target="https://en.wikipedia.org/wiki/Lambda"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en.wikipedia.org/wiki/Electromagnetic_spectrum#cite_note-em-spectrum-5"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drmoazzam.com/wp-content/uploads/2015/08/evolution_of_digital_cellular_standards-e1440939963756.gif"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1A755F9-8C91-4CD2-91FE-8BA47067643E}"/>
              </a:ext>
            </a:extLst>
          </p:cNvPr>
          <p:cNvSpPr>
            <a:spLocks noGrp="1"/>
          </p:cNvSpPr>
          <p:nvPr>
            <p:ph type="ctrTitle"/>
          </p:nvPr>
        </p:nvSpPr>
        <p:spPr>
          <a:xfrm>
            <a:off x="-143132" y="3575942"/>
            <a:ext cx="7782651" cy="2342465"/>
          </a:xfrm>
        </p:spPr>
        <p:txBody>
          <a:bodyPr anchor="ctr">
            <a:normAutofit fontScale="90000"/>
          </a:bodyPr>
          <a:lstStyle/>
          <a:p>
            <a:r>
              <a:rPr lang="en-GB" b="1" dirty="0"/>
              <a:t>MOBILE     &amp;    SATELITE COMMUNICATION </a:t>
            </a:r>
            <a:r>
              <a:rPr lang="en-GB" b="1" i="1" dirty="0"/>
              <a:t>for        </a:t>
            </a:r>
            <a:r>
              <a:rPr lang="en-GB" b="1" dirty="0"/>
              <a:t> B TECH II</a:t>
            </a:r>
          </a:p>
        </p:txBody>
      </p:sp>
      <p:sp>
        <p:nvSpPr>
          <p:cNvPr id="3" name="Subtitle 2">
            <a:extLst>
              <a:ext uri="{FF2B5EF4-FFF2-40B4-BE49-F238E27FC236}">
                <a16:creationId xmlns:a16="http://schemas.microsoft.com/office/drawing/2014/main" id="{8C7339E2-AE09-47E1-B5D7-6DD1521C007A}"/>
              </a:ext>
            </a:extLst>
          </p:cNvPr>
          <p:cNvSpPr>
            <a:spLocks noGrp="1"/>
          </p:cNvSpPr>
          <p:nvPr>
            <p:ph type="subTitle" idx="1"/>
          </p:nvPr>
        </p:nvSpPr>
        <p:spPr>
          <a:xfrm>
            <a:off x="7991662" y="4954087"/>
            <a:ext cx="4009069" cy="1737360"/>
          </a:xfrm>
        </p:spPr>
        <p:txBody>
          <a:bodyPr anchor="ctr">
            <a:normAutofit/>
          </a:bodyPr>
          <a:lstStyle/>
          <a:p>
            <a:pPr algn="l"/>
            <a:r>
              <a:rPr lang="en-GB" b="1" dirty="0"/>
              <a:t>EMMANUEL EDUSEI ESSEL</a:t>
            </a:r>
          </a:p>
        </p:txBody>
      </p:sp>
      <p:sp>
        <p:nvSpPr>
          <p:cNvPr id="10" name="Oval 9">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4BA0D06-8204-4E7C-BF2F-CCDE70820258}"/>
              </a:ext>
            </a:extLst>
          </p:cNvPr>
          <p:cNvSpPr>
            <a:spLocks noGrp="1"/>
          </p:cNvSpPr>
          <p:nvPr>
            <p:ph type="dt" sz="half" idx="10"/>
          </p:nvPr>
        </p:nvSpPr>
        <p:spPr/>
        <p:txBody>
          <a:bodyPr/>
          <a:lstStyle/>
          <a:p>
            <a:fld id="{7CE42F57-D581-4DBB-8D1C-6F9CEF51BFDB}" type="datetime1">
              <a:rPr lang="en-GB" smtClean="0"/>
              <a:t>27/01/2021</a:t>
            </a:fld>
            <a:endParaRPr lang="en-GB" dirty="0"/>
          </a:p>
        </p:txBody>
      </p:sp>
      <p:sp>
        <p:nvSpPr>
          <p:cNvPr id="5" name="Slide Number Placeholder 4">
            <a:extLst>
              <a:ext uri="{FF2B5EF4-FFF2-40B4-BE49-F238E27FC236}">
                <a16:creationId xmlns:a16="http://schemas.microsoft.com/office/drawing/2014/main" id="{15DF8FD0-E8B1-4642-9826-8D07AA523B99}"/>
              </a:ext>
            </a:extLst>
          </p:cNvPr>
          <p:cNvSpPr>
            <a:spLocks noGrp="1"/>
          </p:cNvSpPr>
          <p:nvPr>
            <p:ph type="sldNum" sz="quarter" idx="12"/>
          </p:nvPr>
        </p:nvSpPr>
        <p:spPr/>
        <p:txBody>
          <a:bodyPr/>
          <a:lstStyle/>
          <a:p>
            <a:fld id="{BBD28413-9FCD-4957-8740-D84B9FEC408E}" type="slidenum">
              <a:rPr lang="en-GB" smtClean="0"/>
              <a:t>1</a:t>
            </a:fld>
            <a:endParaRPr lang="en-GB"/>
          </a:p>
        </p:txBody>
      </p:sp>
    </p:spTree>
    <p:extLst>
      <p:ext uri="{BB962C8B-B14F-4D97-AF65-F5344CB8AC3E}">
        <p14:creationId xmlns:p14="http://schemas.microsoft.com/office/powerpoint/2010/main" val="3638023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B109B3E-1282-48DC-B472-422BD2604AAD}"/>
              </a:ext>
            </a:extLst>
          </p:cNvPr>
          <p:cNvPicPr>
            <a:picLocks noChangeAspect="1"/>
          </p:cNvPicPr>
          <p:nvPr/>
        </p:nvPicPr>
        <p:blipFill rotWithShape="1">
          <a:blip r:embed="rId2">
            <a:alphaModFix amt="50000"/>
          </a:blip>
          <a:srcRect t="15157" b="574"/>
          <a:stretch/>
        </p:blipFill>
        <p:spPr>
          <a:xfrm>
            <a:off x="20" y="1"/>
            <a:ext cx="12191980" cy="6857999"/>
          </a:xfrm>
          <a:prstGeom prst="rect">
            <a:avLst/>
          </a:prstGeom>
        </p:spPr>
      </p:pic>
      <p:sp>
        <p:nvSpPr>
          <p:cNvPr id="2" name="Title 1">
            <a:extLst>
              <a:ext uri="{FF2B5EF4-FFF2-40B4-BE49-F238E27FC236}">
                <a16:creationId xmlns:a16="http://schemas.microsoft.com/office/drawing/2014/main" id="{1FE6896C-8677-4951-BAE4-1CFAF3D7C31C}"/>
              </a:ext>
            </a:extLst>
          </p:cNvPr>
          <p:cNvSpPr>
            <a:spLocks noGrp="1"/>
          </p:cNvSpPr>
          <p:nvPr>
            <p:ph type="title"/>
          </p:nvPr>
        </p:nvSpPr>
        <p:spPr>
          <a:xfrm>
            <a:off x="1524000" y="1122362"/>
            <a:ext cx="9144000" cy="1098395"/>
          </a:xfrm>
        </p:spPr>
        <p:txBody>
          <a:bodyPr vert="horz" lIns="91440" tIns="45720" rIns="91440" bIns="45720" rtlCol="0" anchor="b">
            <a:normAutofit/>
          </a:bodyPr>
          <a:lstStyle/>
          <a:p>
            <a:pPr algn="ctr"/>
            <a:r>
              <a:rPr lang="en-US" b="1" dirty="0">
                <a:solidFill>
                  <a:srgbClr val="FFFFFF"/>
                </a:solidFill>
              </a:rPr>
              <a:t>Solar Cell</a:t>
            </a:r>
            <a:endParaRPr lang="en-US" dirty="0">
              <a:solidFill>
                <a:srgbClr val="FFFFFF"/>
              </a:solidFill>
            </a:endParaRPr>
          </a:p>
        </p:txBody>
      </p:sp>
      <p:sp>
        <p:nvSpPr>
          <p:cNvPr id="3" name="Text Placeholder 2">
            <a:extLst>
              <a:ext uri="{FF2B5EF4-FFF2-40B4-BE49-F238E27FC236}">
                <a16:creationId xmlns:a16="http://schemas.microsoft.com/office/drawing/2014/main" id="{5B43B267-793A-4A8C-829D-1774133D7087}"/>
              </a:ext>
            </a:extLst>
          </p:cNvPr>
          <p:cNvSpPr>
            <a:spLocks noGrp="1"/>
          </p:cNvSpPr>
          <p:nvPr>
            <p:ph type="body" idx="1"/>
          </p:nvPr>
        </p:nvSpPr>
        <p:spPr>
          <a:xfrm>
            <a:off x="1120522" y="136522"/>
            <a:ext cx="9144000" cy="985839"/>
          </a:xfrm>
        </p:spPr>
        <p:txBody>
          <a:bodyPr vert="horz" lIns="91440" tIns="45720" rIns="91440" bIns="45720" rtlCol="0">
            <a:normAutofit/>
          </a:bodyPr>
          <a:lstStyle/>
          <a:p>
            <a:pPr algn="ctr"/>
            <a:r>
              <a:rPr lang="en-US" sz="4400" b="1" dirty="0">
                <a:solidFill>
                  <a:srgbClr val="FFFFFF"/>
                </a:solidFill>
              </a:rPr>
              <a:t>GSM NETWORK ARCHITECTURE</a:t>
            </a:r>
          </a:p>
        </p:txBody>
      </p:sp>
      <p:sp>
        <p:nvSpPr>
          <p:cNvPr id="4" name="Date Placeholder 3">
            <a:extLst>
              <a:ext uri="{FF2B5EF4-FFF2-40B4-BE49-F238E27FC236}">
                <a16:creationId xmlns:a16="http://schemas.microsoft.com/office/drawing/2014/main" id="{F2C1D2F3-7F15-4666-81F6-EB6B69E0956E}"/>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endParaRPr lang="en-US" dirty="0">
              <a:solidFill>
                <a:srgbClr val="FFFFFF"/>
              </a:solidFill>
              <a:latin typeface="Calibri" panose="020F0502020204030204"/>
            </a:endParaRPr>
          </a:p>
        </p:txBody>
      </p:sp>
      <p:sp>
        <p:nvSpPr>
          <p:cNvPr id="5" name="Slide Number Placeholder 4">
            <a:extLst>
              <a:ext uri="{FF2B5EF4-FFF2-40B4-BE49-F238E27FC236}">
                <a16:creationId xmlns:a16="http://schemas.microsoft.com/office/drawing/2014/main" id="{EBCF90D6-3BC2-4BC4-A42C-1D996C11C7C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BBD28413-9FCD-4957-8740-D84B9FEC408E}" type="slidenum">
              <a:rPr lang="en-US">
                <a:solidFill>
                  <a:srgbClr val="FFFFFF"/>
                </a:solidFill>
                <a:latin typeface="Calibri" panose="020F0502020204030204"/>
              </a:rPr>
              <a:pPr>
                <a:spcAft>
                  <a:spcPts val="600"/>
                </a:spcAft>
                <a:defRPr/>
              </a:pPr>
              <a:t>10</a:t>
            </a:fld>
            <a:endParaRPr lang="en-US">
              <a:solidFill>
                <a:srgbClr val="FFFFFF"/>
              </a:solidFill>
              <a:latin typeface="Calibri" panose="020F0502020204030204"/>
            </a:endParaRPr>
          </a:p>
        </p:txBody>
      </p:sp>
      <p:pic>
        <p:nvPicPr>
          <p:cNvPr id="8" name="Picture 7" descr="gsm network architecture">
            <a:extLst>
              <a:ext uri="{FF2B5EF4-FFF2-40B4-BE49-F238E27FC236}">
                <a16:creationId xmlns:a16="http://schemas.microsoft.com/office/drawing/2014/main" id="{730E9B95-5B78-461A-9F08-FC9F9EA6210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1122362"/>
            <a:ext cx="12191980" cy="5921780"/>
          </a:xfrm>
          <a:prstGeom prst="rect">
            <a:avLst/>
          </a:prstGeom>
          <a:noFill/>
          <a:ln>
            <a:noFill/>
          </a:ln>
        </p:spPr>
      </p:pic>
    </p:spTree>
    <p:extLst>
      <p:ext uri="{BB962C8B-B14F-4D97-AF65-F5344CB8AC3E}">
        <p14:creationId xmlns:p14="http://schemas.microsoft.com/office/powerpoint/2010/main" val="125765925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5B43B267-793A-4A8C-829D-1774133D7087}"/>
              </a:ext>
            </a:extLst>
          </p:cNvPr>
          <p:cNvSpPr>
            <a:spLocks noGrp="1"/>
          </p:cNvSpPr>
          <p:nvPr>
            <p:ph type="body" idx="1"/>
          </p:nvPr>
        </p:nvSpPr>
        <p:spPr>
          <a:xfrm>
            <a:off x="1120522" y="24331"/>
            <a:ext cx="9144000" cy="750076"/>
          </a:xfrm>
        </p:spPr>
        <p:txBody>
          <a:bodyPr vert="horz" lIns="91440" tIns="45720" rIns="91440" bIns="45720" rtlCol="0">
            <a:normAutofit/>
          </a:bodyPr>
          <a:lstStyle/>
          <a:p>
            <a:pPr algn="ctr"/>
            <a:r>
              <a:rPr lang="en-US" sz="4000" b="1" dirty="0">
                <a:solidFill>
                  <a:srgbClr val="FFFFFF"/>
                </a:solidFill>
              </a:rPr>
              <a:t>CELLULAR NETWORK COMPONENTS</a:t>
            </a:r>
          </a:p>
        </p:txBody>
      </p:sp>
      <p:sp>
        <p:nvSpPr>
          <p:cNvPr id="5" name="Slide Number Placeholder 4">
            <a:extLst>
              <a:ext uri="{FF2B5EF4-FFF2-40B4-BE49-F238E27FC236}">
                <a16:creationId xmlns:a16="http://schemas.microsoft.com/office/drawing/2014/main" id="{EBCF90D6-3BC2-4BC4-A42C-1D996C11C7C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BBD28413-9FCD-4957-8740-D84B9FEC408E}" type="slidenum">
              <a:rPr lang="en-US">
                <a:solidFill>
                  <a:srgbClr val="FFFFFF"/>
                </a:solidFill>
                <a:latin typeface="Calibri" panose="020F0502020204030204"/>
              </a:rPr>
              <a:pPr>
                <a:spcAft>
                  <a:spcPts val="600"/>
                </a:spcAft>
                <a:defRPr/>
              </a:pPr>
              <a:t>11</a:t>
            </a:fld>
            <a:endParaRPr lang="en-US">
              <a:solidFill>
                <a:srgbClr val="FFFFFF"/>
              </a:solidFill>
              <a:latin typeface="Calibri" panose="020F0502020204030204"/>
            </a:endParaRPr>
          </a:p>
        </p:txBody>
      </p:sp>
      <p:pic>
        <p:nvPicPr>
          <p:cNvPr id="12" name="Picture 11">
            <a:extLst>
              <a:ext uri="{FF2B5EF4-FFF2-40B4-BE49-F238E27FC236}">
                <a16:creationId xmlns:a16="http://schemas.microsoft.com/office/drawing/2014/main" id="{9ED2ADD4-0479-427D-AC38-09DD2C8A4E4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774407"/>
            <a:ext cx="12192000" cy="6083593"/>
          </a:xfrm>
          <a:prstGeom prst="rect">
            <a:avLst/>
          </a:prstGeom>
          <a:noFill/>
          <a:ln>
            <a:noFill/>
          </a:ln>
        </p:spPr>
      </p:pic>
    </p:spTree>
    <p:extLst>
      <p:ext uri="{BB962C8B-B14F-4D97-AF65-F5344CB8AC3E}">
        <p14:creationId xmlns:p14="http://schemas.microsoft.com/office/powerpoint/2010/main" val="300667044"/>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0720D42-FB0E-49F1-8CDC-78E9B67CF909}"/>
              </a:ext>
            </a:extLst>
          </p:cNvPr>
          <p:cNvSpPr>
            <a:spLocks noGrp="1"/>
          </p:cNvSpPr>
          <p:nvPr>
            <p:ph type="title"/>
          </p:nvPr>
        </p:nvSpPr>
        <p:spPr>
          <a:xfrm>
            <a:off x="1302782" y="-119416"/>
            <a:ext cx="7164493" cy="976438"/>
          </a:xfrm>
        </p:spPr>
        <p:txBody>
          <a:bodyPr>
            <a:normAutofit/>
          </a:bodyPr>
          <a:lstStyle/>
          <a:p>
            <a:r>
              <a:rPr lang="en-GB" b="1" dirty="0"/>
              <a:t>MODULATION</a:t>
            </a:r>
            <a:endParaRPr lang="en-GB" dirty="0"/>
          </a:p>
        </p:txBody>
      </p:sp>
      <p:sp>
        <p:nvSpPr>
          <p:cNvPr id="10" name="Content Placeholder 9">
            <a:extLst>
              <a:ext uri="{FF2B5EF4-FFF2-40B4-BE49-F238E27FC236}">
                <a16:creationId xmlns:a16="http://schemas.microsoft.com/office/drawing/2014/main" id="{76A9CBF5-A53F-4C56-BFC9-7BA2C7BB6355}"/>
              </a:ext>
            </a:extLst>
          </p:cNvPr>
          <p:cNvSpPr>
            <a:spLocks noGrp="1"/>
          </p:cNvSpPr>
          <p:nvPr>
            <p:ph idx="1"/>
          </p:nvPr>
        </p:nvSpPr>
        <p:spPr>
          <a:xfrm>
            <a:off x="2094614" y="593175"/>
            <a:ext cx="9128282" cy="1534693"/>
          </a:xfrm>
        </p:spPr>
        <p:txBody>
          <a:bodyPr>
            <a:normAutofit lnSpcReduction="10000"/>
          </a:bodyPr>
          <a:lstStyle/>
          <a:p>
            <a:pPr marL="0" lvl="2" indent="0">
              <a:lnSpc>
                <a:spcPct val="107000"/>
              </a:lnSpc>
              <a:spcAft>
                <a:spcPts val="800"/>
              </a:spcAft>
              <a:buNone/>
              <a:tabLst>
                <a:tab pos="13716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Modulation is the process of transforming the input data into a suitable format for the transmission medium. The transmitted data is demodulated back to its original form at the receiving end. The GSM uses Gaussian Minimum Shift Keying (GMSK) modulation method.</a:t>
            </a:r>
            <a:endParaRPr lang="en-GH"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2473FAD4-3DA1-4179-A958-B8E523CBB453}"/>
              </a:ext>
            </a:extLst>
          </p:cNvPr>
          <p:cNvSpPr>
            <a:spLocks noGrp="1"/>
          </p:cNvSpPr>
          <p:nvPr>
            <p:ph type="dt" sz="half" idx="10"/>
          </p:nvPr>
        </p:nvSpPr>
        <p:spPr>
          <a:xfrm>
            <a:off x="838200" y="6356350"/>
            <a:ext cx="2743200" cy="365125"/>
          </a:xfrm>
        </p:spPr>
        <p:txBody>
          <a:bodyPr>
            <a:normAutofit/>
          </a:bodyPr>
          <a:lstStyle/>
          <a:p>
            <a:pPr>
              <a:spcAft>
                <a:spcPts val="600"/>
              </a:spcAft>
            </a:pPr>
            <a:fld id="{0833F51F-790E-407A-977F-4FAF1503C39C}" type="datetime1">
              <a:rPr lang="en-GB">
                <a:solidFill>
                  <a:schemeClr val="bg1">
                    <a:alpha val="80000"/>
                  </a:schemeClr>
                </a:solidFill>
              </a:rPr>
              <a:pPr>
                <a:spcAft>
                  <a:spcPts val="600"/>
                </a:spcAft>
              </a:pPr>
              <a:t>27/01/2021</a:t>
            </a:fld>
            <a:endParaRPr lang="en-GB">
              <a:solidFill>
                <a:schemeClr val="bg1">
                  <a:alpha val="80000"/>
                </a:schemeClr>
              </a:solidFill>
            </a:endParaRPr>
          </a:p>
        </p:txBody>
      </p:sp>
      <p:sp>
        <p:nvSpPr>
          <p:cNvPr id="5" name="Slide Number Placeholder 4">
            <a:extLst>
              <a:ext uri="{FF2B5EF4-FFF2-40B4-BE49-F238E27FC236}">
                <a16:creationId xmlns:a16="http://schemas.microsoft.com/office/drawing/2014/main" id="{DEF1A7D7-CF65-4D5A-B942-B541D6FD0AE6}"/>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BBD28413-9FCD-4957-8740-D84B9FEC408E}" type="slidenum">
              <a:rPr lang="en-GB">
                <a:solidFill>
                  <a:schemeClr val="tx1">
                    <a:alpha val="80000"/>
                  </a:schemeClr>
                </a:solidFill>
              </a:rPr>
              <a:pPr>
                <a:spcAft>
                  <a:spcPts val="600"/>
                </a:spcAft>
              </a:pPr>
              <a:t>12</a:t>
            </a:fld>
            <a:endParaRPr lang="en-GB">
              <a:solidFill>
                <a:schemeClr val="tx1">
                  <a:alpha val="80000"/>
                </a:schemeClr>
              </a:solidFill>
            </a:endParaRPr>
          </a:p>
        </p:txBody>
      </p:sp>
      <p:pic>
        <p:nvPicPr>
          <p:cNvPr id="11" name="Picture 10">
            <a:extLst>
              <a:ext uri="{FF2B5EF4-FFF2-40B4-BE49-F238E27FC236}">
                <a16:creationId xmlns:a16="http://schemas.microsoft.com/office/drawing/2014/main" id="{8189B69F-5016-4DC5-A552-50E1D737546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655280" y="2127868"/>
            <a:ext cx="6308322" cy="3395077"/>
          </a:xfrm>
          <a:prstGeom prst="rect">
            <a:avLst/>
          </a:prstGeom>
          <a:noFill/>
          <a:ln>
            <a:noFill/>
          </a:ln>
        </p:spPr>
      </p:pic>
      <p:pic>
        <p:nvPicPr>
          <p:cNvPr id="12" name="Picture 11">
            <a:extLst>
              <a:ext uri="{FF2B5EF4-FFF2-40B4-BE49-F238E27FC236}">
                <a16:creationId xmlns:a16="http://schemas.microsoft.com/office/drawing/2014/main" id="{4C229A19-4DCB-4797-89B2-A1F8CF311ED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3723428"/>
            <a:ext cx="5614737" cy="3143249"/>
          </a:xfrm>
          <a:prstGeom prst="rect">
            <a:avLst/>
          </a:prstGeom>
          <a:noFill/>
          <a:ln>
            <a:noFill/>
          </a:ln>
        </p:spPr>
      </p:pic>
    </p:spTree>
    <p:extLst>
      <p:ext uri="{BB962C8B-B14F-4D97-AF65-F5344CB8AC3E}">
        <p14:creationId xmlns:p14="http://schemas.microsoft.com/office/powerpoint/2010/main" val="3996138569"/>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D6CA1D97-E277-48CE-9A71-6ED553BA35F7}"/>
              </a:ext>
            </a:extLst>
          </p:cNvPr>
          <p:cNvSpPr>
            <a:spLocks noGrp="1"/>
          </p:cNvSpPr>
          <p:nvPr>
            <p:ph idx="1"/>
          </p:nvPr>
        </p:nvSpPr>
        <p:spPr>
          <a:xfrm>
            <a:off x="7587949" y="917725"/>
            <a:ext cx="4223051" cy="4852362"/>
          </a:xfrm>
        </p:spPr>
        <p:txBody>
          <a:bodyPr anchor="ctr">
            <a:normAutofit/>
          </a:bodyPr>
          <a:lstStyle/>
          <a:p>
            <a:pPr marL="0" indent="0" algn="just">
              <a:buNone/>
            </a:pPr>
            <a:r>
              <a:rPr lang="en-US" sz="2000" dirty="0">
                <a:solidFill>
                  <a:srgbClr val="FFFFFF"/>
                </a:solidFill>
              </a:rPr>
              <a:t>Enable many mobile users to share simultaneously radio spectrum</a:t>
            </a:r>
          </a:p>
          <a:p>
            <a:pPr marL="0" indent="0" algn="just">
              <a:buNone/>
            </a:pPr>
            <a:endParaRPr lang="en-US" sz="2000" dirty="0">
              <a:solidFill>
                <a:srgbClr val="FFFFFF"/>
              </a:solidFill>
            </a:endParaRPr>
          </a:p>
          <a:p>
            <a:pPr marL="0" indent="0" algn="just">
              <a:buNone/>
            </a:pPr>
            <a:r>
              <a:rPr lang="en-US" sz="2000" dirty="0">
                <a:solidFill>
                  <a:srgbClr val="FFFFFF"/>
                </a:solidFill>
              </a:rPr>
              <a:t>Provide for the sharing of channel capacity between a number of transmitters at different locations</a:t>
            </a:r>
          </a:p>
          <a:p>
            <a:pPr marL="0" indent="0" algn="just">
              <a:buNone/>
            </a:pPr>
            <a:endParaRPr lang="en-US" sz="2000" dirty="0">
              <a:solidFill>
                <a:srgbClr val="FFFFFF"/>
              </a:solidFill>
            </a:endParaRPr>
          </a:p>
          <a:p>
            <a:pPr marL="0" indent="0" algn="just">
              <a:buNone/>
            </a:pPr>
            <a:r>
              <a:rPr lang="en-US" sz="2000" dirty="0">
                <a:solidFill>
                  <a:srgbClr val="FFFFFF"/>
                </a:solidFill>
              </a:rPr>
              <a:t>Aim to share a channel between two or more signals in such way that each signal can be received without interference from another</a:t>
            </a:r>
          </a:p>
          <a:p>
            <a:endParaRPr lang="en-US" sz="2000" dirty="0">
              <a:solidFill>
                <a:srgbClr val="FFFFFF"/>
              </a:solidFill>
            </a:endParaRPr>
          </a:p>
        </p:txBody>
      </p:sp>
      <p:sp>
        <p:nvSpPr>
          <p:cNvPr id="4" name="Date Placeholder 3">
            <a:extLst>
              <a:ext uri="{FF2B5EF4-FFF2-40B4-BE49-F238E27FC236}">
                <a16:creationId xmlns:a16="http://schemas.microsoft.com/office/drawing/2014/main" id="{08270A46-7703-4A8B-ACFD-1D79EE1E3F72}"/>
              </a:ext>
            </a:extLst>
          </p:cNvPr>
          <p:cNvSpPr>
            <a:spLocks noGrp="1"/>
          </p:cNvSpPr>
          <p:nvPr>
            <p:ph type="dt" sz="half" idx="10"/>
          </p:nvPr>
        </p:nvSpPr>
        <p:spPr>
          <a:xfrm>
            <a:off x="8029319" y="6535157"/>
            <a:ext cx="2154143" cy="274320"/>
          </a:xfrm>
        </p:spPr>
        <p:txBody>
          <a:bodyPr>
            <a:normAutofit/>
          </a:bodyPr>
          <a:lstStyle/>
          <a:p>
            <a:pPr>
              <a:spcAft>
                <a:spcPts val="600"/>
              </a:spcAft>
            </a:pPr>
            <a:fld id="{0833F51F-790E-407A-977F-4FAF1503C39C}" type="datetime1">
              <a:rPr lang="en-GB">
                <a:solidFill>
                  <a:prstClr val="black">
                    <a:tint val="75000"/>
                  </a:prstClr>
                </a:solidFill>
              </a:rPr>
              <a:pPr>
                <a:spcAft>
                  <a:spcPts val="600"/>
                </a:spcAft>
              </a:pPr>
              <a:t>27/01/2021</a:t>
            </a:fld>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id="{61B6C8F5-8D2A-4E33-971B-911CE705C6C5}"/>
              </a:ext>
            </a:extLst>
          </p:cNvPr>
          <p:cNvSpPr>
            <a:spLocks noGrp="1"/>
          </p:cNvSpPr>
          <p:nvPr>
            <p:ph type="sldNum" sz="quarter" idx="12"/>
          </p:nvPr>
        </p:nvSpPr>
        <p:spPr>
          <a:xfrm>
            <a:off x="10837333" y="6535157"/>
            <a:ext cx="973667" cy="274320"/>
          </a:xfrm>
        </p:spPr>
        <p:txBody>
          <a:bodyPr>
            <a:normAutofit/>
          </a:bodyPr>
          <a:lstStyle/>
          <a:p>
            <a:pPr>
              <a:spcAft>
                <a:spcPts val="600"/>
              </a:spcAft>
            </a:pPr>
            <a:fld id="{BBD28413-9FCD-4957-8740-D84B9FEC408E}" type="slidenum">
              <a:rPr lang="en-GB">
                <a:solidFill>
                  <a:prstClr val="black">
                    <a:tint val="75000"/>
                  </a:prstClr>
                </a:solidFill>
              </a:rPr>
              <a:pPr>
                <a:spcAft>
                  <a:spcPts val="600"/>
                </a:spcAft>
              </a:pPr>
              <a:t>13</a:t>
            </a:fld>
            <a:endParaRPr lang="en-GB">
              <a:solidFill>
                <a:prstClr val="black">
                  <a:tint val="75000"/>
                </a:prstClr>
              </a:solidFill>
            </a:endParaRPr>
          </a:p>
        </p:txBody>
      </p:sp>
      <p:sp>
        <p:nvSpPr>
          <p:cNvPr id="7" name="Title 6">
            <a:extLst>
              <a:ext uri="{FF2B5EF4-FFF2-40B4-BE49-F238E27FC236}">
                <a16:creationId xmlns:a16="http://schemas.microsoft.com/office/drawing/2014/main" id="{42A821D7-7C89-48A5-9DA9-D567D350A4B0}"/>
              </a:ext>
            </a:extLst>
          </p:cNvPr>
          <p:cNvSpPr>
            <a:spLocks noGrp="1"/>
          </p:cNvSpPr>
          <p:nvPr>
            <p:ph type="title"/>
          </p:nvPr>
        </p:nvSpPr>
        <p:spPr>
          <a:xfrm>
            <a:off x="8029319" y="365126"/>
            <a:ext cx="3204230" cy="722787"/>
          </a:xfrm>
        </p:spPr>
        <p:txBody>
          <a:bodyPr>
            <a:normAutofit/>
          </a:bodyPr>
          <a:lstStyle/>
          <a:p>
            <a:r>
              <a:rPr lang="en-US" sz="2800" dirty="0">
                <a:solidFill>
                  <a:schemeClr val="bg1"/>
                </a:solidFill>
              </a:rPr>
              <a:t>ACCESS METHODS</a:t>
            </a:r>
            <a:endParaRPr lang="en-GH" sz="2800" dirty="0">
              <a:solidFill>
                <a:schemeClr val="bg1"/>
              </a:solidFill>
            </a:endParaRPr>
          </a:p>
        </p:txBody>
      </p:sp>
      <p:pic>
        <p:nvPicPr>
          <p:cNvPr id="11" name="Picture 10">
            <a:extLst>
              <a:ext uri="{FF2B5EF4-FFF2-40B4-BE49-F238E27FC236}">
                <a16:creationId xmlns:a16="http://schemas.microsoft.com/office/drawing/2014/main" id="{27680092-1F6B-4AED-AB28-5566DF441AB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3293" y="4467124"/>
            <a:ext cx="7428742" cy="2342353"/>
          </a:xfrm>
          <a:prstGeom prst="rect">
            <a:avLst/>
          </a:prstGeom>
          <a:noFill/>
          <a:ln>
            <a:noFill/>
          </a:ln>
        </p:spPr>
      </p:pic>
      <p:sp>
        <p:nvSpPr>
          <p:cNvPr id="8" name="TextBox 7">
            <a:extLst>
              <a:ext uri="{FF2B5EF4-FFF2-40B4-BE49-F238E27FC236}">
                <a16:creationId xmlns:a16="http://schemas.microsoft.com/office/drawing/2014/main" id="{5AAF03C4-97E2-4DEF-A0EE-AA155C3872DC}"/>
              </a:ext>
            </a:extLst>
          </p:cNvPr>
          <p:cNvSpPr txBox="1"/>
          <p:nvPr/>
        </p:nvSpPr>
        <p:spPr>
          <a:xfrm>
            <a:off x="95693" y="321732"/>
            <a:ext cx="6241312" cy="2267737"/>
          </a:xfrm>
          <a:prstGeom prst="rect">
            <a:avLst/>
          </a:prstGeom>
          <a:noFill/>
        </p:spPr>
        <p:txBody>
          <a:bodyPr wrap="square" rtlCol="0">
            <a:spAutoFit/>
          </a:bodyPr>
          <a:lstStyle/>
          <a:p>
            <a:pPr>
              <a:lnSpc>
                <a:spcPct val="107000"/>
              </a:lnSpc>
              <a:spcAft>
                <a:spcPts val="80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FREQUENCY DIVISION MULTIPLE ACCESS (FDMA)</a:t>
            </a:r>
          </a:p>
          <a:p>
            <a:pPr>
              <a:lnSpc>
                <a:spcPct val="107000"/>
              </a:lnSpc>
              <a:spcAft>
                <a:spcPts val="80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Each transmitter is allocated a channel with a particular bandwidth</a:t>
            </a:r>
            <a:endParaRPr lang="en-GH"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All transmitters are able to transmit simultaneously</a:t>
            </a:r>
            <a:endParaRPr lang="en-GH"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en-GH"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0A6084BE-C381-4864-BE89-E6FFE2B98249}"/>
              </a:ext>
            </a:extLst>
          </p:cNvPr>
          <p:cNvPicPr>
            <a:picLocks noChangeAspect="1"/>
          </p:cNvPicPr>
          <p:nvPr/>
        </p:nvPicPr>
        <p:blipFill>
          <a:blip r:embed="rId3"/>
          <a:stretch>
            <a:fillRect/>
          </a:stretch>
        </p:blipFill>
        <p:spPr>
          <a:xfrm>
            <a:off x="321732" y="2390873"/>
            <a:ext cx="6778789" cy="2076251"/>
          </a:xfrm>
          <a:prstGeom prst="rect">
            <a:avLst/>
          </a:prstGeom>
        </p:spPr>
      </p:pic>
    </p:spTree>
    <p:extLst>
      <p:ext uri="{BB962C8B-B14F-4D97-AF65-F5344CB8AC3E}">
        <p14:creationId xmlns:p14="http://schemas.microsoft.com/office/powerpoint/2010/main" val="1088505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33F46-799D-4F47-A932-D9BE4CE70AAF}"/>
              </a:ext>
            </a:extLst>
          </p:cNvPr>
          <p:cNvSpPr>
            <a:spLocks noGrp="1"/>
          </p:cNvSpPr>
          <p:nvPr>
            <p:ph type="ctrTitle"/>
          </p:nvPr>
        </p:nvSpPr>
        <p:spPr>
          <a:xfrm>
            <a:off x="1385030" y="0"/>
            <a:ext cx="9144000" cy="609600"/>
          </a:xfrm>
        </p:spPr>
        <p:txBody>
          <a:bodyPr>
            <a:normAutofit/>
          </a:bodyPr>
          <a:lstStyle/>
          <a:p>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NETWORK PARAMETERS</a:t>
            </a:r>
            <a:endParaRPr lang="en-GB" dirty="0">
              <a:solidFill>
                <a:srgbClr val="FFFFFF"/>
              </a:solidFill>
            </a:endParaRPr>
          </a:p>
        </p:txBody>
      </p:sp>
      <p:sp>
        <p:nvSpPr>
          <p:cNvPr id="10" name="Content Placeholder 9">
            <a:extLst>
              <a:ext uri="{FF2B5EF4-FFF2-40B4-BE49-F238E27FC236}">
                <a16:creationId xmlns:a16="http://schemas.microsoft.com/office/drawing/2014/main" id="{D6CA1D97-E277-48CE-9A71-6ED553BA35F7}"/>
              </a:ext>
            </a:extLst>
          </p:cNvPr>
          <p:cNvSpPr>
            <a:spLocks noGrp="1"/>
          </p:cNvSpPr>
          <p:nvPr>
            <p:ph type="subTitle" idx="1"/>
          </p:nvPr>
        </p:nvSpPr>
        <p:spPr/>
        <p:txBody>
          <a:bodyPr anchor="ctr">
            <a:normAutofit/>
          </a:bodyPr>
          <a:lstStyle/>
          <a:p>
            <a:pPr marL="0" indent="0">
              <a:buNone/>
            </a:pPr>
            <a:r>
              <a:rPr lang="en-US" sz="2000" dirty="0">
                <a:solidFill>
                  <a:srgbClr val="FFFFFF"/>
                </a:solidFill>
              </a:rPr>
              <a:t>A PN junction diode with an intrinsic material in the deletion region is made to encapsulate in a glass. </a:t>
            </a:r>
          </a:p>
          <a:p>
            <a:pPr marL="0" indent="0">
              <a:buNone/>
            </a:pPr>
            <a:r>
              <a:rPr lang="en-US" sz="2000" dirty="0">
                <a:solidFill>
                  <a:srgbClr val="FFFFFF"/>
                </a:solidFill>
              </a:rPr>
              <a:t>The light is made to incident on maximum area possible with thin glass on the top so as to collect maximum light with minimum resistance.</a:t>
            </a:r>
            <a:endParaRPr lang="en-GB" sz="2000" dirty="0">
              <a:solidFill>
                <a:srgbClr val="FFFFFF"/>
              </a:solidFill>
            </a:endParaRPr>
          </a:p>
          <a:p>
            <a:endParaRPr lang="en-US" sz="2000" dirty="0">
              <a:solidFill>
                <a:srgbClr val="FFFFFF"/>
              </a:solidFill>
            </a:endParaRPr>
          </a:p>
        </p:txBody>
      </p:sp>
      <p:sp>
        <p:nvSpPr>
          <p:cNvPr id="3" name="TextBox 2">
            <a:extLst>
              <a:ext uri="{FF2B5EF4-FFF2-40B4-BE49-F238E27FC236}">
                <a16:creationId xmlns:a16="http://schemas.microsoft.com/office/drawing/2014/main" id="{3C9FEE99-CF22-40F5-97DE-67967C4FC47D}"/>
              </a:ext>
            </a:extLst>
          </p:cNvPr>
          <p:cNvSpPr txBox="1"/>
          <p:nvPr/>
        </p:nvSpPr>
        <p:spPr>
          <a:xfrm>
            <a:off x="127591" y="818147"/>
            <a:ext cx="11961628" cy="6186309"/>
          </a:xfrm>
          <a:prstGeom prst="rect">
            <a:avLst/>
          </a:prstGeom>
          <a:noFill/>
        </p:spPr>
        <p:txBody>
          <a:bodyPr wrap="square" rtlCol="0">
            <a:spAutoFit/>
          </a:bodyPr>
          <a:lstStyle/>
          <a:p>
            <a:pPr algn="just"/>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Channel Allocation: </a:t>
            </a:r>
            <a:r>
              <a:rPr lang="en-US" sz="1800" dirty="0">
                <a:effectLst/>
                <a:latin typeface="Times New Roman" panose="02020603050405020304" pitchFamily="18" charset="0"/>
                <a:ea typeface="Times New Roman" panose="02020603050405020304" pitchFamily="18" charset="0"/>
              </a:rPr>
              <a:t>Channel allocation deals with the allocation of channels to cells in a cellular network. Once the channels are allocated, cells may then allow users within the cell to communicate via the available channels. </a:t>
            </a:r>
          </a:p>
          <a:p>
            <a:pPr algn="just"/>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GH"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Fixed Channel Allocation: </a:t>
            </a:r>
            <a:r>
              <a:rPr lang="en-US" sz="1800" dirty="0">
                <a:effectLst/>
                <a:latin typeface="Times New Roman" panose="02020603050405020304" pitchFamily="18" charset="0"/>
                <a:ea typeface="Times New Roman" panose="02020603050405020304" pitchFamily="18" charset="0"/>
              </a:rPr>
              <a:t>Fixed Channel Allocation (FCA) systems allocate specific channels to specific cells. This allocation is static and cannot be changed. For efficient operation, FCA systems typically allocate channels in a manner that maximizes frequency reuse. </a:t>
            </a:r>
          </a:p>
          <a:p>
            <a:pPr algn="just"/>
            <a:endParaRPr lang="en-US" sz="1800" dirty="0">
              <a:effectLst/>
              <a:latin typeface="Times New Roman" panose="02020603050405020304" pitchFamily="18" charset="0"/>
              <a:ea typeface="Times New Roman" panose="02020603050405020304" pitchFamily="18" charset="0"/>
            </a:endParaRPr>
          </a:p>
          <a:p>
            <a:pPr algn="just"/>
            <a:endParaRPr lang="en-GH"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Dynamic Channel Allocation: </a:t>
            </a:r>
            <a:r>
              <a:rPr lang="en-US" sz="1800" dirty="0">
                <a:effectLst/>
                <a:latin typeface="Times New Roman" panose="02020603050405020304" pitchFamily="18" charset="0"/>
                <a:ea typeface="Times New Roman" panose="02020603050405020304" pitchFamily="18" charset="0"/>
              </a:rPr>
              <a:t>Dynamic Channel Allocation (DCA) attempts to alleviate the problem mentioned for FCA systems when offered traffic is non-uniform. In DCA systems, no set relationship exists between channels and cells. </a:t>
            </a:r>
          </a:p>
          <a:p>
            <a:pPr algn="just"/>
            <a:endParaRPr lang="en-US" sz="1800" dirty="0">
              <a:effectLst/>
              <a:latin typeface="Times New Roman" panose="02020603050405020304" pitchFamily="18" charset="0"/>
              <a:ea typeface="Times New Roman" panose="02020603050405020304" pitchFamily="18" charset="0"/>
            </a:endParaRPr>
          </a:p>
          <a:p>
            <a:pPr algn="just"/>
            <a:endParaRPr lang="en-GH"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Hybrid Channel Allocation Schemes: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third category of channel allocation methods includes all systems that are hybrids of fixed and dynamic channel allocation systems. </a:t>
            </a:r>
          </a:p>
          <a:p>
            <a:pPr algn="just"/>
            <a:endParaRPr lang="en-GH"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endParaRPr lang="en-GH"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Dynamic Channel Reassignment: </a:t>
            </a:r>
            <a:r>
              <a:rPr lang="en-US" sz="1800" dirty="0">
                <a:effectLst/>
                <a:latin typeface="Times New Roman" panose="02020603050405020304" pitchFamily="18" charset="0"/>
                <a:ea typeface="Times New Roman" panose="02020603050405020304" pitchFamily="18" charset="0"/>
              </a:rPr>
              <a:t>Similar to the goals of dynamic channel assignment is the process of Dynamic Channel Reassignment (DCR). Whereas a DCA scheme allocates a channel to an initial call or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handover</a:t>
            </a:r>
            <a:r>
              <a:rPr lang="en-US" sz="1800" dirty="0">
                <a:effectLst/>
                <a:latin typeface="Times New Roman" panose="02020603050405020304" pitchFamily="18" charset="0"/>
                <a:ea typeface="Times New Roman" panose="02020603050405020304" pitchFamily="18" charset="0"/>
              </a:rPr>
              <a:t>, a DCR system switches a cell's channel (that is currently being used) to another channel which is closer to the optimum according to frequency reuse or other cost criteria. </a:t>
            </a:r>
            <a:endParaRPr lang="en-GH"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H" dirty="0"/>
          </a:p>
        </p:txBody>
      </p:sp>
    </p:spTree>
    <p:extLst>
      <p:ext uri="{BB962C8B-B14F-4D97-AF65-F5344CB8AC3E}">
        <p14:creationId xmlns:p14="http://schemas.microsoft.com/office/powerpoint/2010/main" val="2928912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33F46-799D-4F47-A932-D9BE4CE70AAF}"/>
              </a:ext>
            </a:extLst>
          </p:cNvPr>
          <p:cNvSpPr>
            <a:spLocks noGrp="1"/>
          </p:cNvSpPr>
          <p:nvPr>
            <p:ph type="ctrTitle"/>
          </p:nvPr>
        </p:nvSpPr>
        <p:spPr>
          <a:xfrm>
            <a:off x="1251657" y="75212"/>
            <a:ext cx="9144000" cy="661738"/>
          </a:xfrm>
        </p:spPr>
        <p:txBody>
          <a:bodyPr>
            <a:normAutofit/>
          </a:bodyPr>
          <a:lstStyle/>
          <a:p>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CHANNEL CAPACITY</a:t>
            </a:r>
            <a:endParaRPr lang="en-GB" dirty="0">
              <a:solidFill>
                <a:srgbClr val="FFFFFF"/>
              </a:solidFill>
            </a:endParaRPr>
          </a:p>
        </p:txBody>
      </p:sp>
      <p:sp>
        <p:nvSpPr>
          <p:cNvPr id="10" name="Content Placeholder 9">
            <a:extLst>
              <a:ext uri="{FF2B5EF4-FFF2-40B4-BE49-F238E27FC236}">
                <a16:creationId xmlns:a16="http://schemas.microsoft.com/office/drawing/2014/main" id="{D6CA1D97-E277-48CE-9A71-6ED553BA35F7}"/>
              </a:ext>
            </a:extLst>
          </p:cNvPr>
          <p:cNvSpPr>
            <a:spLocks noGrp="1"/>
          </p:cNvSpPr>
          <p:nvPr>
            <p:ph type="subTitle" idx="1"/>
          </p:nvPr>
        </p:nvSpPr>
        <p:spPr/>
        <p:txBody>
          <a:bodyPr anchor="ctr">
            <a:normAutofit/>
          </a:bodyPr>
          <a:lstStyle/>
          <a:p>
            <a:pPr marL="0" indent="0">
              <a:buNone/>
            </a:pPr>
            <a:r>
              <a:rPr lang="en-US" sz="2000" dirty="0">
                <a:solidFill>
                  <a:srgbClr val="FFFFFF"/>
                </a:solidFill>
              </a:rPr>
              <a:t>A PN junction diode with an intrinsic material in the deletion region is made to encapsulate in a glass. </a:t>
            </a:r>
          </a:p>
          <a:p>
            <a:pPr marL="0" indent="0">
              <a:buNone/>
            </a:pPr>
            <a:r>
              <a:rPr lang="en-US" sz="2000" dirty="0">
                <a:solidFill>
                  <a:srgbClr val="FFFFFF"/>
                </a:solidFill>
              </a:rPr>
              <a:t>The light is made to incident on maximum area possible with thin glass on the top so as to collect maximum light with minimum resistance.</a:t>
            </a:r>
            <a:endParaRPr lang="en-GB" sz="2000" dirty="0">
              <a:solidFill>
                <a:srgbClr val="FFFFFF"/>
              </a:solidFill>
            </a:endParaRPr>
          </a:p>
          <a:p>
            <a:endParaRPr lang="en-US" sz="2000" dirty="0">
              <a:solidFill>
                <a:srgbClr val="FFFFFF"/>
              </a:solidFill>
            </a:endParaRPr>
          </a:p>
        </p:txBody>
      </p:sp>
      <p:sp>
        <p:nvSpPr>
          <p:cNvPr id="3" name="TextBox 2">
            <a:extLst>
              <a:ext uri="{FF2B5EF4-FFF2-40B4-BE49-F238E27FC236}">
                <a16:creationId xmlns:a16="http://schemas.microsoft.com/office/drawing/2014/main" id="{3C9FEE99-CF22-40F5-97DE-67967C4FC47D}"/>
              </a:ext>
            </a:extLst>
          </p:cNvPr>
          <p:cNvSpPr txBox="1"/>
          <p:nvPr/>
        </p:nvSpPr>
        <p:spPr>
          <a:xfrm>
            <a:off x="112295" y="1042737"/>
            <a:ext cx="11855116" cy="5078313"/>
          </a:xfrm>
          <a:prstGeom prst="rect">
            <a:avLst/>
          </a:prstGeom>
          <a:noFill/>
        </p:spPr>
        <p:txBody>
          <a:bodyPr wrap="square" rtlCol="0">
            <a:spAutoFit/>
          </a:bodyPr>
          <a:lstStyle/>
          <a:p>
            <a:pPr algn="just"/>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Channel Allocation: </a:t>
            </a:r>
            <a:r>
              <a:rPr lang="en-US" sz="1800" dirty="0">
                <a:effectLst/>
                <a:latin typeface="Times New Roman" panose="02020603050405020304" pitchFamily="18" charset="0"/>
                <a:ea typeface="Times New Roman" panose="02020603050405020304" pitchFamily="18" charset="0"/>
              </a:rPr>
              <a:t>Channel allocation deals with the allocation of channels to cells in a cellular network. Once the channels are allocated, cells may then allow users within the cell to communicate via the available channels. </a:t>
            </a:r>
          </a:p>
          <a:p>
            <a:pPr algn="just"/>
            <a:endParaRPr lang="en-GH"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Fixed Channel Allocation: </a:t>
            </a:r>
            <a:r>
              <a:rPr lang="en-US" sz="1800" dirty="0">
                <a:effectLst/>
                <a:latin typeface="Times New Roman" panose="02020603050405020304" pitchFamily="18" charset="0"/>
                <a:ea typeface="Times New Roman" panose="02020603050405020304" pitchFamily="18" charset="0"/>
              </a:rPr>
              <a:t>Fixed Channel Allocation (FCA) systems allocate specific channels to specific cells. This allocation is static and cannot be changed. For efficient operation, FCA systems typically allocate channels in a manner that maximizes frequency reuse. </a:t>
            </a:r>
          </a:p>
          <a:p>
            <a:pPr algn="just"/>
            <a:endParaRPr lang="en-GH"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Dynamic Channel Allocation: </a:t>
            </a:r>
            <a:r>
              <a:rPr lang="en-US" sz="1800" dirty="0">
                <a:effectLst/>
                <a:latin typeface="Times New Roman" panose="02020603050405020304" pitchFamily="18" charset="0"/>
                <a:ea typeface="Times New Roman" panose="02020603050405020304" pitchFamily="18" charset="0"/>
              </a:rPr>
              <a:t>Dynamic Channel Allocation (DCA) attempts to alleviate the problem mentioned for FCA systems when offered traffic is non-uniform. In DCA systems, no set relationship exists between channels and cells. </a:t>
            </a:r>
          </a:p>
          <a:p>
            <a:pPr algn="just"/>
            <a:endParaRPr lang="en-GH"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Hybrid Channel Allocation Schemes: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third category of channel allocation methods includes all systems that are hybrids of fixed and dynamic channel allocation systems. </a:t>
            </a:r>
            <a:endParaRPr lang="en-GH"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endParaRPr lang="en-GH"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Dynamic Channel Reassignment: </a:t>
            </a:r>
            <a:r>
              <a:rPr lang="en-US" sz="1800" dirty="0">
                <a:effectLst/>
                <a:latin typeface="Times New Roman" panose="02020603050405020304" pitchFamily="18" charset="0"/>
                <a:ea typeface="Times New Roman" panose="02020603050405020304" pitchFamily="18" charset="0"/>
              </a:rPr>
              <a:t>Similar to the goals of dynamic channel assignment is the process of Dynamic Channel Reassignment (DCR). Whereas a DCA scheme allocates a channel to an initial call or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handover</a:t>
            </a:r>
            <a:r>
              <a:rPr lang="en-US" sz="1800" dirty="0">
                <a:effectLst/>
                <a:latin typeface="Times New Roman" panose="02020603050405020304" pitchFamily="18" charset="0"/>
                <a:ea typeface="Times New Roman" panose="02020603050405020304" pitchFamily="18" charset="0"/>
              </a:rPr>
              <a:t>, a DCR system switches a cell's channel (that is currently being used) to another channel which is closer to the optimum according to frequency reuse or other cost criteria. </a:t>
            </a:r>
            <a:endParaRPr lang="en-GH"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H" dirty="0"/>
          </a:p>
        </p:txBody>
      </p:sp>
    </p:spTree>
    <p:extLst>
      <p:ext uri="{BB962C8B-B14F-4D97-AF65-F5344CB8AC3E}">
        <p14:creationId xmlns:p14="http://schemas.microsoft.com/office/powerpoint/2010/main" val="1301721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33F46-799D-4F47-A932-D9BE4CE70AAF}"/>
              </a:ext>
            </a:extLst>
          </p:cNvPr>
          <p:cNvSpPr>
            <a:spLocks noGrp="1"/>
          </p:cNvSpPr>
          <p:nvPr>
            <p:ph type="title"/>
          </p:nvPr>
        </p:nvSpPr>
        <p:spPr>
          <a:xfrm>
            <a:off x="499730" y="186742"/>
            <a:ext cx="10855658" cy="645528"/>
          </a:xfrm>
        </p:spPr>
        <p:txBody>
          <a:bodyPr>
            <a:normAutofit fontScale="90000"/>
          </a:bodyPr>
          <a:lstStyle/>
          <a:p>
            <a:pPr algn="ct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CHANNEL CAPACITY FOR NOISE-FREE CHANNEL</a:t>
            </a:r>
            <a:endParaRPr lang="en-GB" dirty="0">
              <a:solidFill>
                <a:srgbClr val="FFFFFF"/>
              </a:solidFill>
            </a:endParaRPr>
          </a:p>
        </p:txBody>
      </p:sp>
      <p:sp>
        <p:nvSpPr>
          <p:cNvPr id="10" name="Content Placeholder 9">
            <a:extLst>
              <a:ext uri="{FF2B5EF4-FFF2-40B4-BE49-F238E27FC236}">
                <a16:creationId xmlns:a16="http://schemas.microsoft.com/office/drawing/2014/main" id="{D6CA1D97-E277-48CE-9A71-6ED553BA35F7}"/>
              </a:ext>
            </a:extLst>
          </p:cNvPr>
          <p:cNvSpPr>
            <a:spLocks noGrp="1"/>
          </p:cNvSpPr>
          <p:nvPr>
            <p:ph type="body" idx="1"/>
          </p:nvPr>
        </p:nvSpPr>
        <p:spPr>
          <a:xfrm>
            <a:off x="836612" y="950246"/>
            <a:ext cx="5157787" cy="823912"/>
          </a:xfrm>
        </p:spPr>
        <p:txBody>
          <a:bodyPr anchor="ctr">
            <a:normAutofit fontScale="62500" lnSpcReduction="20000"/>
          </a:bodyPr>
          <a:lstStyle/>
          <a:p>
            <a:pPr marL="0" indent="0">
              <a:buNone/>
            </a:pPr>
            <a:r>
              <a:rPr lang="en-US" sz="2000" dirty="0">
                <a:solidFill>
                  <a:srgbClr val="FFFFFF"/>
                </a:solidFill>
              </a:rPr>
              <a:t>A PN junction diode with an intrinsic material in the deletion region is made to encapsulate in a glass. </a:t>
            </a:r>
          </a:p>
          <a:p>
            <a:pPr marL="0" indent="0">
              <a:buNone/>
            </a:pPr>
            <a:r>
              <a:rPr lang="en-US" sz="2000" dirty="0">
                <a:solidFill>
                  <a:srgbClr val="FFFFFF"/>
                </a:solidFill>
              </a:rPr>
              <a:t>The light is made to incident on maximum area possible with thin glass on the top so as to collect maximum light with minimum resistance.</a:t>
            </a:r>
            <a:endParaRPr lang="en-GB" sz="2000" dirty="0">
              <a:solidFill>
                <a:srgbClr val="FFFFFF"/>
              </a:solidFill>
            </a:endParaRPr>
          </a:p>
          <a:p>
            <a:endParaRPr lang="en-US" sz="2000" dirty="0">
              <a:solidFill>
                <a:srgbClr val="FFFFFF"/>
              </a:solidFill>
            </a:endParaRPr>
          </a:p>
        </p:txBody>
      </p:sp>
      <p:sp>
        <p:nvSpPr>
          <p:cNvPr id="8" name="Content Placeholder 7">
            <a:extLst>
              <a:ext uri="{FF2B5EF4-FFF2-40B4-BE49-F238E27FC236}">
                <a16:creationId xmlns:a16="http://schemas.microsoft.com/office/drawing/2014/main" id="{CB728ED8-140A-47A5-94FE-4D249CDA013D}"/>
              </a:ext>
            </a:extLst>
          </p:cNvPr>
          <p:cNvSpPr>
            <a:spLocks noGrp="1"/>
          </p:cNvSpPr>
          <p:nvPr>
            <p:ph sz="half" idx="2"/>
          </p:nvPr>
        </p:nvSpPr>
        <p:spPr>
          <a:xfrm>
            <a:off x="210720" y="1004420"/>
            <a:ext cx="5885280" cy="4166183"/>
          </a:xfrm>
        </p:spPr>
        <p:txBody>
          <a:bodyPr>
            <a:normAutofit/>
          </a:bodyPr>
          <a:lstStyle/>
          <a:p>
            <a:pPr marL="0" indent="0">
              <a:buNone/>
            </a:pPr>
            <a:r>
              <a:rPr lang="en-US" sz="2400" dirty="0"/>
              <a:t>The channel capacity is computed using</a:t>
            </a:r>
          </a:p>
          <a:p>
            <a:pPr marL="0" indent="0">
              <a:buNone/>
            </a:pPr>
            <a:r>
              <a:rPr lang="en-US" sz="2400" dirty="0"/>
              <a:t>                  </a:t>
            </a:r>
          </a:p>
          <a:p>
            <a:pPr marL="0" indent="0">
              <a:buNone/>
            </a:pPr>
            <a:r>
              <a:rPr lang="en-US" sz="2400" dirty="0"/>
              <a:t>Where </a:t>
            </a:r>
          </a:p>
          <a:p>
            <a:pPr marL="0" indent="0">
              <a:buNone/>
            </a:pPr>
            <a:r>
              <a:rPr lang="en-US" sz="2400" dirty="0"/>
              <a:t>  C = the channel capacity (in bps)</a:t>
            </a:r>
          </a:p>
          <a:p>
            <a:pPr marL="0" indent="0">
              <a:buNone/>
            </a:pPr>
            <a:r>
              <a:rPr lang="en-US" sz="2400" dirty="0"/>
              <a:t>  B = the RF bandwidth</a:t>
            </a:r>
          </a:p>
          <a:p>
            <a:pPr marL="0" indent="0">
              <a:buNone/>
            </a:pPr>
            <a:r>
              <a:rPr lang="en-US" sz="2400" dirty="0"/>
              <a:t>  M = the number of discrete signal elements</a:t>
            </a:r>
          </a:p>
          <a:p>
            <a:pPr marL="0" indent="0">
              <a:buNone/>
            </a:pPr>
            <a:r>
              <a:rPr lang="en-US" sz="2400" dirty="0"/>
              <a:t>This is known as the Nyquist channel capacity.</a:t>
            </a:r>
          </a:p>
          <a:p>
            <a:pPr marL="0" indent="0">
              <a:buNone/>
            </a:pPr>
            <a:r>
              <a:rPr lang="en-US" sz="2400" dirty="0"/>
              <a:t>For binary representation , M = 2</a:t>
            </a:r>
          </a:p>
          <a:p>
            <a:pPr marL="0" indent="0">
              <a:buNone/>
            </a:pPr>
            <a:endParaRPr lang="en-GH" dirty="0"/>
          </a:p>
        </p:txBody>
      </p:sp>
      <mc:AlternateContent xmlns:mc="http://schemas.openxmlformats.org/markup-compatibility/2006">
        <mc:Choice xmlns:a14="http://schemas.microsoft.com/office/drawing/2010/main" Requires="a14">
          <p:sp>
            <p:nvSpPr>
              <p:cNvPr id="11" name="Content Placeholder 10">
                <a:extLst>
                  <a:ext uri="{FF2B5EF4-FFF2-40B4-BE49-F238E27FC236}">
                    <a16:creationId xmlns:a16="http://schemas.microsoft.com/office/drawing/2014/main" id="{018AEDC7-A551-406F-AAEB-1C9535236479}"/>
                  </a:ext>
                </a:extLst>
              </p:cNvPr>
              <p:cNvSpPr>
                <a:spLocks noGrp="1"/>
              </p:cNvSpPr>
              <p:nvPr>
                <p:ph sz="quarter" idx="4"/>
              </p:nvPr>
            </p:nvSpPr>
            <p:spPr>
              <a:xfrm>
                <a:off x="6240129" y="1096249"/>
                <a:ext cx="5885280" cy="4352925"/>
              </a:xfrm>
            </p:spPr>
            <p:txBody>
              <a:bodyPr>
                <a:normAutofit/>
              </a:bodyPr>
              <a:lstStyle/>
              <a:p>
                <a:r>
                  <a:rPr lang="en-US" sz="2400" dirty="0"/>
                  <a:t>Channel capacity</a:t>
                </a:r>
              </a:p>
              <a:p>
                <a:pPr marL="0" indent="0">
                  <a:buNone/>
                </a:pPr>
                <a:endParaRPr lang="en-US" sz="2400" dirty="0"/>
              </a:p>
              <a:p>
                <a:pPr marL="0" indent="0">
                  <a:buNone/>
                </a:pPr>
                <a:r>
                  <a:rPr lang="en-US" sz="2400" dirty="0"/>
                  <a:t>The channel capacity is computed using</a:t>
                </a:r>
              </a:p>
              <a:p>
                <a14:m>
                  <m:oMath xmlns:m="http://schemas.openxmlformats.org/officeDocument/2006/math">
                    <m:r>
                      <a:rPr lang="en-US" sz="2400" b="0" i="1" smtClean="0">
                        <a:latin typeface="Cambria Math" panose="02040503050406030204" pitchFamily="18" charset="0"/>
                      </a:rPr>
                      <m:t>𝐶</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𝐵𝑙𝑜𝑔</m:t>
                        </m:r>
                      </m:e>
                      <m:sub>
                        <m:r>
                          <a:rPr lang="en-US" sz="2400" b="0" i="1" smtClean="0">
                            <a:latin typeface="Cambria Math" panose="02040503050406030204" pitchFamily="18" charset="0"/>
                          </a:rPr>
                          <m:t>2</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𝑆</m:t>
                            </m:r>
                          </m:num>
                          <m:den>
                            <m:r>
                              <a:rPr lang="en-US" sz="2400" b="0" i="1" smtClean="0">
                                <a:latin typeface="Cambria Math" panose="02040503050406030204" pitchFamily="18" charset="0"/>
                              </a:rPr>
                              <m:t>𝑁</m:t>
                            </m:r>
                          </m:den>
                        </m:f>
                      </m:e>
                    </m:d>
                  </m:oMath>
                </a14:m>
                <a:endParaRPr lang="en-US" sz="2400" dirty="0"/>
              </a:p>
              <a:p>
                <a:r>
                  <a:rPr lang="en-US" sz="2400" dirty="0"/>
                  <a:t>Where    </a:t>
                </a:r>
              </a:p>
              <a:p>
                <a:r>
                  <a:rPr lang="en-US" sz="2400" dirty="0"/>
                  <a:t>  C = the channel capacity (in bps)</a:t>
                </a:r>
              </a:p>
              <a:p>
                <a:r>
                  <a:rPr lang="en-US" sz="2400" dirty="0"/>
                  <a:t>  B = the RF bandwidth</a:t>
                </a:r>
              </a:p>
              <a:p>
                <a:r>
                  <a:rPr lang="en-US" sz="2400" dirty="0"/>
                  <a:t>S/N = the signal-to-noise ratio</a:t>
                </a:r>
              </a:p>
              <a:p>
                <a:endParaRPr lang="en-GH" dirty="0"/>
              </a:p>
            </p:txBody>
          </p:sp>
        </mc:Choice>
        <mc:Fallback>
          <p:sp>
            <p:nvSpPr>
              <p:cNvPr id="11" name="Content Placeholder 10">
                <a:extLst>
                  <a:ext uri="{FF2B5EF4-FFF2-40B4-BE49-F238E27FC236}">
                    <a16:creationId xmlns:a16="http://schemas.microsoft.com/office/drawing/2014/main" id="{018AEDC7-A551-406F-AAEB-1C9535236479}"/>
                  </a:ext>
                </a:extLst>
              </p:cNvPr>
              <p:cNvSpPr>
                <a:spLocks noGrp="1" noRot="1" noChangeAspect="1" noMove="1" noResize="1" noEditPoints="1" noAdjustHandles="1" noChangeArrowheads="1" noChangeShapeType="1" noTextEdit="1"/>
              </p:cNvSpPr>
              <p:nvPr>
                <p:ph sz="quarter" idx="4"/>
              </p:nvPr>
            </p:nvSpPr>
            <p:spPr>
              <a:xfrm>
                <a:off x="6240129" y="1096249"/>
                <a:ext cx="5885280" cy="4352925"/>
              </a:xfrm>
              <a:blipFill>
                <a:blip r:embed="rId2"/>
                <a:stretch>
                  <a:fillRect l="-1658" t="-1961"/>
                </a:stretch>
              </a:blipFill>
            </p:spPr>
            <p:txBody>
              <a:bodyPr/>
              <a:lstStyle/>
              <a:p>
                <a:r>
                  <a:rPr lang="en-GH">
                    <a:noFill/>
                  </a:rPr>
                  <a:t> </a:t>
                </a:r>
              </a:p>
            </p:txBody>
          </p:sp>
        </mc:Fallback>
      </mc:AlternateContent>
      <p:sp>
        <p:nvSpPr>
          <p:cNvPr id="15" name="Rectangle 5">
            <a:extLst>
              <a:ext uri="{FF2B5EF4-FFF2-40B4-BE49-F238E27FC236}">
                <a16:creationId xmlns:a16="http://schemas.microsoft.com/office/drawing/2014/main" id="{E2ADDE03-F4D3-42E7-927E-B30BF906E58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H"/>
          </a:p>
        </p:txBody>
      </p:sp>
      <p:graphicFrame>
        <p:nvGraphicFramePr>
          <p:cNvPr id="16" name="Object 15">
            <a:extLst>
              <a:ext uri="{FF2B5EF4-FFF2-40B4-BE49-F238E27FC236}">
                <a16:creationId xmlns:a16="http://schemas.microsoft.com/office/drawing/2014/main" id="{111DD064-8D34-48A1-8711-41B405452CF6}"/>
              </a:ext>
            </a:extLst>
          </p:cNvPr>
          <p:cNvGraphicFramePr>
            <a:graphicFrameLocks noChangeAspect="1"/>
          </p:cNvGraphicFramePr>
          <p:nvPr/>
        </p:nvGraphicFramePr>
        <p:xfrm>
          <a:off x="0" y="0"/>
          <a:ext cx="1152525" cy="314325"/>
        </p:xfrm>
        <a:graphic>
          <a:graphicData uri="http://schemas.openxmlformats.org/presentationml/2006/ole">
            <mc:AlternateContent xmlns:mc="http://schemas.openxmlformats.org/markup-compatibility/2006">
              <mc:Choice xmlns:v="urn:schemas-microsoft-com:vml" Requires="v">
                <p:oleObj name="Equation" r:id="rId3" imgW="1155700" imgH="431800" progId="Equation.DSMT4">
                  <p:embed/>
                </p:oleObj>
              </mc:Choice>
              <mc:Fallback>
                <p:oleObj name="Equation" r:id="rId3" imgW="1155700" imgH="4318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52525"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Box 18">
            <a:extLst>
              <a:ext uri="{FF2B5EF4-FFF2-40B4-BE49-F238E27FC236}">
                <a16:creationId xmlns:a16="http://schemas.microsoft.com/office/drawing/2014/main" id="{6AA05B8C-3101-48AD-91AB-DF8ED8670A93}"/>
              </a:ext>
            </a:extLst>
          </p:cNvPr>
          <p:cNvSpPr txBox="1"/>
          <p:nvPr/>
        </p:nvSpPr>
        <p:spPr>
          <a:xfrm>
            <a:off x="134520" y="5448684"/>
            <a:ext cx="11990889" cy="1200329"/>
          </a:xfrm>
          <a:prstGeom prst="rect">
            <a:avLst/>
          </a:prstGeom>
          <a:noFill/>
        </p:spPr>
        <p:txBody>
          <a:bodyPr wrap="square" rtlCol="0">
            <a:spAutoFit/>
          </a:bodyPr>
          <a:lstStyle/>
          <a:p>
            <a:r>
              <a:rPr lang="en-US" sz="2400" dirty="0"/>
              <a:t>Example: </a:t>
            </a:r>
          </a:p>
          <a:p>
            <a:r>
              <a:rPr lang="en-US" sz="2400" dirty="0"/>
              <a:t>–If the signal to noise ratio (SNR) of a wireless communication link is 20 dB and the RF bandwidth is 30 kHz, determine the maximum theoretical data rate that can be transmitted.</a:t>
            </a:r>
          </a:p>
        </p:txBody>
      </p:sp>
    </p:spTree>
    <p:extLst>
      <p:ext uri="{BB962C8B-B14F-4D97-AF65-F5344CB8AC3E}">
        <p14:creationId xmlns:p14="http://schemas.microsoft.com/office/powerpoint/2010/main" val="639744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4AA0F-586C-48D0-A9F1-B0D603AE4176}"/>
              </a:ext>
            </a:extLst>
          </p:cNvPr>
          <p:cNvSpPr>
            <a:spLocks noGrp="1"/>
          </p:cNvSpPr>
          <p:nvPr>
            <p:ph type="title"/>
          </p:nvPr>
        </p:nvSpPr>
        <p:spPr>
          <a:xfrm>
            <a:off x="1125831" y="136525"/>
            <a:ext cx="10515600" cy="654837"/>
          </a:xfrm>
        </p:spPr>
        <p:txBody>
          <a:bodyPr>
            <a:normAutofit/>
          </a:bodyPr>
          <a:lstStyle/>
          <a:p>
            <a:pPr algn="ctr"/>
            <a:r>
              <a:rPr lang="en-GB" sz="4000" dirty="0">
                <a:latin typeface="Times New Roman" panose="02020603050405020304" pitchFamily="18" charset="0"/>
                <a:cs typeface="Times New Roman" panose="02020603050405020304" pitchFamily="18" charset="0"/>
              </a:rPr>
              <a:t>CELLULAR APPROACH</a:t>
            </a:r>
            <a:endParaRPr lang="en-GB" dirty="0">
              <a:latin typeface="Times New Roman" panose="02020603050405020304" pitchFamily="18" charset="0"/>
              <a:cs typeface="Times New Roman" panose="02020603050405020304" pitchFamily="18" charset="0"/>
            </a:endParaRPr>
          </a:p>
        </p:txBody>
      </p:sp>
      <p:sp>
        <p:nvSpPr>
          <p:cNvPr id="10" name="Content Placeholder 9">
            <a:extLst>
              <a:ext uri="{FF2B5EF4-FFF2-40B4-BE49-F238E27FC236}">
                <a16:creationId xmlns:a16="http://schemas.microsoft.com/office/drawing/2014/main" id="{54B1B5BE-FCF2-41DA-8970-A3E676740761}"/>
              </a:ext>
            </a:extLst>
          </p:cNvPr>
          <p:cNvSpPr>
            <a:spLocks noGrp="1"/>
          </p:cNvSpPr>
          <p:nvPr>
            <p:ph type="body" idx="1"/>
          </p:nvPr>
        </p:nvSpPr>
        <p:spPr>
          <a:xfrm>
            <a:off x="153231" y="843565"/>
            <a:ext cx="11935988" cy="5877910"/>
          </a:xfrm>
        </p:spPr>
        <p:txBody>
          <a:bodyPr>
            <a:normAutofit fontScale="92500" lnSpcReduction="10000"/>
          </a:bodyPr>
          <a:lstStyle/>
          <a:p>
            <a:pPr algn="just">
              <a:lnSpc>
                <a:spcPct val="107000"/>
              </a:lnSpc>
              <a:spcBef>
                <a:spcPts val="0"/>
              </a:spcBef>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With limited frequency resource, cellular principle can serve thousands of subscribers at an affordable cost. In a cellular network, total area is subdivided into smaller areas called “cells”. Each cell can cover a limited number of mobile subscribers within its boundaries. Each cell can have a base station with a number of RF channels.</a:t>
            </a:r>
          </a:p>
          <a:p>
            <a:pPr>
              <a:lnSpc>
                <a:spcPct val="107000"/>
              </a:lnSpc>
              <a:spcAft>
                <a:spcPts val="800"/>
              </a:spcAft>
            </a:pPr>
            <a:endParaRPr lang="en-US" sz="26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0"/>
              </a:spcBef>
            </a:pPr>
            <a:r>
              <a:rPr lang="en-US" sz="2600" b="1" dirty="0">
                <a:effectLst/>
                <a:latin typeface="Calibri" panose="020F0502020204030204" pitchFamily="34" charset="0"/>
                <a:ea typeface="Times New Roman" panose="02020603050405020304" pitchFamily="18" charset="0"/>
                <a:cs typeface="Times New Roman" panose="02020603050405020304" pitchFamily="18" charset="0"/>
              </a:rPr>
              <a:t>Some Criteria For The Cell Shapes</a:t>
            </a:r>
          </a:p>
          <a:p>
            <a:pPr>
              <a:lnSpc>
                <a:spcPct val="107000"/>
              </a:lnSpc>
              <a:spcBef>
                <a:spcPts val="0"/>
              </a:spcBef>
            </a:pPr>
            <a:r>
              <a:rPr lang="en-US" sz="2600" dirty="0">
                <a:effectLst/>
                <a:latin typeface="Calibri" panose="020F0502020204030204" pitchFamily="34" charset="0"/>
                <a:ea typeface="Times New Roman" panose="02020603050405020304" pitchFamily="18" charset="0"/>
                <a:cs typeface="Times New Roman" panose="02020603050405020304" pitchFamily="18" charset="0"/>
              </a:rPr>
              <a:t>1. Geometric shape</a:t>
            </a:r>
          </a:p>
          <a:p>
            <a:pPr>
              <a:lnSpc>
                <a:spcPct val="107000"/>
              </a:lnSpc>
              <a:spcBef>
                <a:spcPts val="0"/>
              </a:spcBef>
            </a:pPr>
            <a:r>
              <a:rPr lang="en-US" sz="2600" dirty="0">
                <a:effectLst/>
                <a:latin typeface="Calibri" panose="020F0502020204030204" pitchFamily="34" charset="0"/>
                <a:ea typeface="Times New Roman" panose="02020603050405020304" pitchFamily="18" charset="0"/>
                <a:cs typeface="Times New Roman" panose="02020603050405020304" pitchFamily="18" charset="0"/>
              </a:rPr>
              <a:t>2. Area without overlap</a:t>
            </a:r>
          </a:p>
          <a:p>
            <a:pPr>
              <a:lnSpc>
                <a:spcPct val="107000"/>
              </a:lnSpc>
              <a:spcBef>
                <a:spcPts val="0"/>
              </a:spcBef>
            </a:pPr>
            <a:r>
              <a:rPr lang="en-US" sz="2600" dirty="0">
                <a:effectLst/>
                <a:latin typeface="Calibri" panose="020F0502020204030204" pitchFamily="34" charset="0"/>
                <a:ea typeface="Times New Roman" panose="02020603050405020304" pitchFamily="18" charset="0"/>
                <a:cs typeface="Times New Roman" panose="02020603050405020304" pitchFamily="18" charset="0"/>
              </a:rPr>
              <a:t>3. Area of the cell</a:t>
            </a:r>
          </a:p>
          <a:p>
            <a:pPr>
              <a:lnSpc>
                <a:spcPct val="107000"/>
              </a:lnSpc>
              <a:spcBef>
                <a:spcPts val="0"/>
              </a:spcBef>
            </a:pPr>
            <a:endParaRPr lang="en-US" sz="26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0"/>
              </a:spcBef>
            </a:pPr>
            <a:r>
              <a:rPr lang="en-US" sz="2600" b="1" dirty="0">
                <a:effectLst/>
                <a:latin typeface="Calibri" panose="020F0502020204030204" pitchFamily="34" charset="0"/>
                <a:ea typeface="Times New Roman" panose="02020603050405020304" pitchFamily="18" charset="0"/>
                <a:cs typeface="Times New Roman" panose="02020603050405020304" pitchFamily="18" charset="0"/>
              </a:rPr>
              <a:t>Some Eligible Shapes</a:t>
            </a:r>
          </a:p>
          <a:p>
            <a:pPr>
              <a:lnSpc>
                <a:spcPct val="107000"/>
              </a:lnSpc>
              <a:spcBef>
                <a:spcPts val="0"/>
              </a:spcBef>
            </a:pPr>
            <a:r>
              <a:rPr lang="en-US" sz="2600" dirty="0">
                <a:effectLst/>
                <a:latin typeface="Calibri" panose="020F0502020204030204" pitchFamily="34" charset="0"/>
                <a:ea typeface="Times New Roman" panose="02020603050405020304" pitchFamily="18" charset="0"/>
                <a:cs typeface="Times New Roman" panose="02020603050405020304" pitchFamily="18" charset="0"/>
              </a:rPr>
              <a:t> Square</a:t>
            </a:r>
          </a:p>
          <a:p>
            <a:pPr>
              <a:lnSpc>
                <a:spcPct val="107000"/>
              </a:lnSpc>
              <a:spcBef>
                <a:spcPts val="0"/>
              </a:spcBef>
            </a:pPr>
            <a:r>
              <a:rPr lang="en-US" sz="2600" dirty="0">
                <a:effectLst/>
                <a:latin typeface="Calibri" panose="020F0502020204030204" pitchFamily="34" charset="0"/>
                <a:ea typeface="Times New Roman" panose="02020603050405020304" pitchFamily="18" charset="0"/>
                <a:cs typeface="Times New Roman" panose="02020603050405020304" pitchFamily="18" charset="0"/>
              </a:rPr>
              <a:t>• Equilateral triangle</a:t>
            </a:r>
          </a:p>
          <a:p>
            <a:pPr>
              <a:lnSpc>
                <a:spcPct val="107000"/>
              </a:lnSpc>
              <a:spcBef>
                <a:spcPts val="0"/>
              </a:spcBef>
            </a:pPr>
            <a:r>
              <a:rPr lang="en-US" sz="2600" dirty="0">
                <a:effectLst/>
                <a:latin typeface="Calibri" panose="020F0502020204030204" pitchFamily="34" charset="0"/>
                <a:ea typeface="Times New Roman" panose="02020603050405020304" pitchFamily="18" charset="0"/>
                <a:cs typeface="Times New Roman" panose="02020603050405020304" pitchFamily="18" charset="0"/>
              </a:rPr>
              <a:t>• Circle</a:t>
            </a:r>
          </a:p>
          <a:p>
            <a:pPr>
              <a:lnSpc>
                <a:spcPct val="107000"/>
              </a:lnSpc>
              <a:spcBef>
                <a:spcPts val="0"/>
              </a:spcBef>
            </a:pPr>
            <a:r>
              <a:rPr lang="en-US" sz="2600" dirty="0">
                <a:effectLst/>
                <a:latin typeface="Calibri" panose="020F0502020204030204" pitchFamily="34" charset="0"/>
                <a:ea typeface="Times New Roman" panose="02020603050405020304" pitchFamily="18" charset="0"/>
                <a:cs typeface="Times New Roman" panose="02020603050405020304" pitchFamily="18" charset="0"/>
              </a:rPr>
              <a:t>• Hexagon</a:t>
            </a:r>
          </a:p>
          <a:p>
            <a:pPr>
              <a:lnSpc>
                <a:spcPct val="107000"/>
              </a:lnSpc>
              <a:spcAft>
                <a:spcPts val="800"/>
              </a:spcAft>
            </a:pPr>
            <a:endParaRPr lang="en-GH"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1CA7C8C2-4C8C-447D-AA10-D73DA6F04DAD}"/>
              </a:ext>
            </a:extLst>
          </p:cNvPr>
          <p:cNvSpPr>
            <a:spLocks noGrp="1"/>
          </p:cNvSpPr>
          <p:nvPr>
            <p:ph type="dt" sz="half" idx="10"/>
          </p:nvPr>
        </p:nvSpPr>
        <p:spPr/>
        <p:txBody>
          <a:bodyPr>
            <a:normAutofit/>
          </a:bodyPr>
          <a:lstStyle/>
          <a:p>
            <a:pPr>
              <a:spcAft>
                <a:spcPts val="600"/>
              </a:spcAft>
            </a:pPr>
            <a:fld id="{0833F51F-790E-407A-977F-4FAF1503C39C}" type="datetime1">
              <a:rPr lang="en-GB">
                <a:solidFill>
                  <a:schemeClr val="bg1">
                    <a:alpha val="80000"/>
                  </a:schemeClr>
                </a:solidFill>
              </a:rPr>
              <a:pPr>
                <a:spcAft>
                  <a:spcPts val="600"/>
                </a:spcAft>
              </a:pPr>
              <a:t>27/01/2021</a:t>
            </a:fld>
            <a:endParaRPr lang="en-GB" dirty="0">
              <a:solidFill>
                <a:schemeClr val="bg1">
                  <a:alpha val="80000"/>
                </a:schemeClr>
              </a:solidFill>
            </a:endParaRPr>
          </a:p>
        </p:txBody>
      </p:sp>
      <p:sp>
        <p:nvSpPr>
          <p:cNvPr id="5" name="Slide Number Placeholder 4">
            <a:extLst>
              <a:ext uri="{FF2B5EF4-FFF2-40B4-BE49-F238E27FC236}">
                <a16:creationId xmlns:a16="http://schemas.microsoft.com/office/drawing/2014/main" id="{48CA40AD-7F9F-4E64-A866-6D4CF788F39F}"/>
              </a:ext>
            </a:extLst>
          </p:cNvPr>
          <p:cNvSpPr>
            <a:spLocks noGrp="1"/>
          </p:cNvSpPr>
          <p:nvPr>
            <p:ph type="sldNum" sz="quarter" idx="12"/>
          </p:nvPr>
        </p:nvSpPr>
        <p:spPr/>
        <p:txBody>
          <a:bodyPr anchor="ctr">
            <a:normAutofit/>
          </a:bodyPr>
          <a:lstStyle/>
          <a:p>
            <a:pPr>
              <a:spcAft>
                <a:spcPts val="600"/>
              </a:spcAft>
            </a:pPr>
            <a:fld id="{BBD28413-9FCD-4957-8740-D84B9FEC408E}" type="slidenum">
              <a:rPr lang="en-GB">
                <a:solidFill>
                  <a:schemeClr val="tx1">
                    <a:alpha val="80000"/>
                  </a:schemeClr>
                </a:solidFill>
              </a:rPr>
              <a:pPr>
                <a:spcAft>
                  <a:spcPts val="600"/>
                </a:spcAft>
              </a:pPr>
              <a:t>17</a:t>
            </a:fld>
            <a:endParaRPr lang="en-GB">
              <a:solidFill>
                <a:schemeClr val="tx1">
                  <a:alpha val="80000"/>
                </a:schemeClr>
              </a:solidFill>
            </a:endParaRPr>
          </a:p>
        </p:txBody>
      </p:sp>
    </p:spTree>
    <p:extLst>
      <p:ext uri="{BB962C8B-B14F-4D97-AF65-F5344CB8AC3E}">
        <p14:creationId xmlns:p14="http://schemas.microsoft.com/office/powerpoint/2010/main" val="12963691"/>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83F9132-EE4B-4103-8093-D8FB26C32823}"/>
              </a:ext>
            </a:extLst>
          </p:cNvPr>
          <p:cNvSpPr>
            <a:spLocks noGrp="1"/>
          </p:cNvSpPr>
          <p:nvPr>
            <p:ph type="title"/>
          </p:nvPr>
        </p:nvSpPr>
        <p:spPr>
          <a:xfrm>
            <a:off x="74428" y="180754"/>
            <a:ext cx="5007935" cy="6677246"/>
          </a:xfrm>
          <a:solidFill>
            <a:schemeClr val="tx1"/>
          </a:solidFill>
        </p:spPr>
        <p:txBody>
          <a:bodyPr>
            <a:normAutofit/>
          </a:bodyPr>
          <a:lstStyle/>
          <a:p>
            <a:pPr>
              <a:lnSpc>
                <a:spcPct val="107000"/>
              </a:lnSpc>
              <a:spcAft>
                <a:spcPts val="800"/>
              </a:spcAft>
            </a:pP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Area comparisons</a:t>
            </a:r>
            <a:br>
              <a:rPr lang="en-GH"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The area of an equilateral triangle to a circle </a:t>
            </a:r>
            <a:r>
              <a:rPr lang="en-US"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approx</a:t>
            </a:r>
            <a:r>
              <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17.77%</a:t>
            </a:r>
            <a:br>
              <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n-GH"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The area of a square to a circle </a:t>
            </a:r>
            <a:r>
              <a:rPr lang="en-US"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approx</a:t>
            </a:r>
            <a:r>
              <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 63.7%</a:t>
            </a:r>
            <a:br>
              <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n-GH"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The area of a hexagon to a circle </a:t>
            </a:r>
            <a:r>
              <a:rPr lang="en-US"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approx</a:t>
            </a:r>
            <a:r>
              <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83%</a:t>
            </a:r>
            <a:br>
              <a:rPr lang="en-GH"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br>
              <a:rPr lang="en-US"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It means hexagon has the highest coverage area after a</a:t>
            </a:r>
            <a:r>
              <a:rPr lang="en-US" sz="24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circle.</a:t>
            </a:r>
            <a:br>
              <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n-GH"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Thus hexagon satisfies all the conditions which is why</a:t>
            </a:r>
            <a:r>
              <a:rPr lang="en-US" sz="24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the shape of a cell is hexagonal in cellular network.</a:t>
            </a:r>
            <a:endParaRPr lang="en-GH"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7081D983-5196-4C2E-9A1B-A7A4A007E179}"/>
              </a:ext>
            </a:extLst>
          </p:cNvPr>
          <p:cNvSpPr>
            <a:spLocks noGrp="1"/>
          </p:cNvSpPr>
          <p:nvPr>
            <p:ph type="dt" sz="half" idx="10"/>
          </p:nvPr>
        </p:nvSpPr>
        <p:spPr>
          <a:xfrm>
            <a:off x="7762293" y="6356350"/>
            <a:ext cx="2743200" cy="365125"/>
          </a:xfrm>
        </p:spPr>
        <p:txBody>
          <a:bodyPr>
            <a:normAutofit/>
          </a:bodyPr>
          <a:lstStyle/>
          <a:p>
            <a:pPr algn="r">
              <a:spcAft>
                <a:spcPts val="600"/>
              </a:spcAft>
            </a:pPr>
            <a:fld id="{0833F51F-790E-407A-977F-4FAF1503C39C}" type="datetime1">
              <a:rPr lang="en-GB">
                <a:solidFill>
                  <a:prstClr val="black">
                    <a:tint val="75000"/>
                  </a:prstClr>
                </a:solidFill>
              </a:rPr>
              <a:pPr algn="r">
                <a:spcAft>
                  <a:spcPts val="600"/>
                </a:spcAft>
              </a:pPr>
              <a:t>27/01/2021</a:t>
            </a:fld>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id="{EEF8298E-1DB7-4A5D-B044-30856752B20F}"/>
              </a:ext>
            </a:extLst>
          </p:cNvPr>
          <p:cNvSpPr>
            <a:spLocks noGrp="1"/>
          </p:cNvSpPr>
          <p:nvPr>
            <p:ph type="sldNum" sz="quarter" idx="12"/>
          </p:nvPr>
        </p:nvSpPr>
        <p:spPr>
          <a:xfrm>
            <a:off x="10726220" y="6356350"/>
            <a:ext cx="627580" cy="365125"/>
          </a:xfrm>
        </p:spPr>
        <p:txBody>
          <a:bodyPr>
            <a:normAutofit/>
          </a:bodyPr>
          <a:lstStyle/>
          <a:p>
            <a:pPr>
              <a:spcAft>
                <a:spcPts val="600"/>
              </a:spcAft>
            </a:pPr>
            <a:fld id="{BBD28413-9FCD-4957-8740-D84B9FEC408E}" type="slidenum">
              <a:rPr lang="en-GB">
                <a:solidFill>
                  <a:prstClr val="black">
                    <a:tint val="75000"/>
                  </a:prstClr>
                </a:solidFill>
              </a:rPr>
              <a:pPr>
                <a:spcAft>
                  <a:spcPts val="600"/>
                </a:spcAft>
              </a:pPr>
              <a:t>18</a:t>
            </a:fld>
            <a:endParaRPr lang="en-GB">
              <a:solidFill>
                <a:prstClr val="black">
                  <a:tint val="75000"/>
                </a:prstClr>
              </a:solidFill>
            </a:endParaRPr>
          </a:p>
        </p:txBody>
      </p:sp>
      <p:graphicFrame>
        <p:nvGraphicFramePr>
          <p:cNvPr id="7" name="Content Placeholder 2">
            <a:extLst>
              <a:ext uri="{FF2B5EF4-FFF2-40B4-BE49-F238E27FC236}">
                <a16:creationId xmlns:a16="http://schemas.microsoft.com/office/drawing/2014/main" id="{6F33D114-65B9-4D4D-946F-4560A4ED8B9B}"/>
              </a:ext>
            </a:extLst>
          </p:cNvPr>
          <p:cNvGraphicFramePr>
            <a:graphicFrameLocks noGrp="1"/>
          </p:cNvGraphicFramePr>
          <p:nvPr>
            <p:ph idx="1"/>
            <p:extLst>
              <p:ext uri="{D42A27DB-BD31-4B8C-83A1-F6EECF244321}">
                <p14:modId xmlns:p14="http://schemas.microsoft.com/office/powerpoint/2010/main" val="2324414819"/>
              </p:ext>
            </p:extLst>
          </p:nvPr>
        </p:nvGraphicFramePr>
        <p:xfrm>
          <a:off x="5199910" y="288361"/>
          <a:ext cx="6842799" cy="6250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0985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54B1B5BE-FCF2-41DA-8970-A3E676740761}"/>
              </a:ext>
            </a:extLst>
          </p:cNvPr>
          <p:cNvSpPr>
            <a:spLocks noGrp="1"/>
          </p:cNvSpPr>
          <p:nvPr>
            <p:ph type="body" idx="1"/>
          </p:nvPr>
        </p:nvSpPr>
        <p:spPr>
          <a:xfrm>
            <a:off x="238291" y="136525"/>
            <a:ext cx="11729119" cy="6584950"/>
          </a:xfrm>
        </p:spPr>
        <p:txBody>
          <a:bodyPr>
            <a:normAutofit/>
          </a:bodyPr>
          <a:lstStyle/>
          <a:p>
            <a:pPr>
              <a:lnSpc>
                <a:spcPct val="107000"/>
              </a:lnSpc>
              <a:spcAft>
                <a:spcPts val="800"/>
              </a:spcAft>
            </a:pP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Cell Site</a:t>
            </a:r>
          </a:p>
          <a:p>
            <a:pPr>
              <a:lnSpc>
                <a:spcPct val="107000"/>
              </a:lnSpc>
              <a:spcAft>
                <a:spcPts val="80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 cell site or cell tower is a cellular telephone site where antennae and electronic communications equipment are placed — typically on a radio mast, tower, or other raised structure — to create a cell (or adjacent cells) in a cellular network. </a:t>
            </a:r>
          </a:p>
          <a:p>
            <a:pPr>
              <a:lnSpc>
                <a:spcPct val="107000"/>
              </a:lnSpc>
              <a:spcAft>
                <a:spcPts val="800"/>
              </a:spcAft>
            </a:pP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Range</a:t>
            </a:r>
            <a:endParaRPr lang="en-GH" b="1"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2000" dirty="0">
                <a:effectLst/>
                <a:latin typeface="Times New Roman" panose="02020603050405020304" pitchFamily="18" charset="0"/>
                <a:ea typeface="Times New Roman" panose="02020603050405020304" pitchFamily="18" charset="0"/>
              </a:rPr>
              <a:t>The working range of a cell site (the range which mobile devices connects reliably to the cell site) is not a fixed figure. It will depend on a number of factors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b="1" dirty="0">
                <a:effectLst/>
                <a:latin typeface="Calibri" panose="020F0502020204030204" pitchFamily="34" charset="0"/>
                <a:ea typeface="Times New Roman" panose="02020603050405020304" pitchFamily="18" charset="0"/>
                <a:cs typeface="Times New Roman" panose="02020603050405020304" pitchFamily="18" charset="0"/>
              </a:rPr>
              <a:t>Small Cells</a:t>
            </a:r>
          </a:p>
          <a:p>
            <a:r>
              <a:rPr lang="en-US" sz="2000" dirty="0">
                <a:effectLst/>
                <a:latin typeface="Calibri" panose="020F0502020204030204" pitchFamily="34" charset="0"/>
                <a:ea typeface="Times New Roman" panose="02020603050405020304" pitchFamily="18" charset="0"/>
                <a:cs typeface="Times New Roman" panose="02020603050405020304" pitchFamily="18" charset="0"/>
              </a:rPr>
              <a:t>Small cells, which have a smaller coverage area than base stations, are categorized as follows:</a:t>
            </a:r>
          </a:p>
          <a:p>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Microcell, less than 2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kilometres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Picocell, less than 200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metres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Femtocell, around 10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metres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H"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1CA7C8C2-4C8C-447D-AA10-D73DA6F04DAD}"/>
              </a:ext>
            </a:extLst>
          </p:cNvPr>
          <p:cNvSpPr>
            <a:spLocks noGrp="1"/>
          </p:cNvSpPr>
          <p:nvPr>
            <p:ph type="dt" sz="half" idx="10"/>
          </p:nvPr>
        </p:nvSpPr>
        <p:spPr/>
        <p:txBody>
          <a:bodyPr>
            <a:normAutofit/>
          </a:bodyPr>
          <a:lstStyle/>
          <a:p>
            <a:pPr>
              <a:spcAft>
                <a:spcPts val="600"/>
              </a:spcAft>
            </a:pPr>
            <a:fld id="{0833F51F-790E-407A-977F-4FAF1503C39C}" type="datetime1">
              <a:rPr lang="en-GB">
                <a:solidFill>
                  <a:schemeClr val="bg1">
                    <a:alpha val="80000"/>
                  </a:schemeClr>
                </a:solidFill>
              </a:rPr>
              <a:pPr>
                <a:spcAft>
                  <a:spcPts val="600"/>
                </a:spcAft>
              </a:pPr>
              <a:t>27/01/2021</a:t>
            </a:fld>
            <a:endParaRPr lang="en-GB">
              <a:solidFill>
                <a:schemeClr val="bg1">
                  <a:alpha val="80000"/>
                </a:schemeClr>
              </a:solidFill>
            </a:endParaRPr>
          </a:p>
        </p:txBody>
      </p:sp>
      <p:sp>
        <p:nvSpPr>
          <p:cNvPr id="5" name="Slide Number Placeholder 4">
            <a:extLst>
              <a:ext uri="{FF2B5EF4-FFF2-40B4-BE49-F238E27FC236}">
                <a16:creationId xmlns:a16="http://schemas.microsoft.com/office/drawing/2014/main" id="{48CA40AD-7F9F-4E64-A866-6D4CF788F39F}"/>
              </a:ext>
            </a:extLst>
          </p:cNvPr>
          <p:cNvSpPr>
            <a:spLocks noGrp="1"/>
          </p:cNvSpPr>
          <p:nvPr>
            <p:ph type="sldNum" sz="quarter" idx="12"/>
          </p:nvPr>
        </p:nvSpPr>
        <p:spPr/>
        <p:txBody>
          <a:bodyPr anchor="ctr">
            <a:normAutofit/>
          </a:bodyPr>
          <a:lstStyle/>
          <a:p>
            <a:pPr>
              <a:spcAft>
                <a:spcPts val="600"/>
              </a:spcAft>
            </a:pPr>
            <a:fld id="{BBD28413-9FCD-4957-8740-D84B9FEC408E}" type="slidenum">
              <a:rPr lang="en-GB">
                <a:solidFill>
                  <a:schemeClr val="tx1">
                    <a:alpha val="80000"/>
                  </a:schemeClr>
                </a:solidFill>
              </a:rPr>
              <a:pPr>
                <a:spcAft>
                  <a:spcPts val="600"/>
                </a:spcAft>
              </a:pPr>
              <a:t>19</a:t>
            </a:fld>
            <a:endParaRPr lang="en-GB">
              <a:solidFill>
                <a:schemeClr val="tx1">
                  <a:alpha val="80000"/>
                </a:schemeClr>
              </a:solidFill>
            </a:endParaRPr>
          </a:p>
        </p:txBody>
      </p:sp>
    </p:spTree>
    <p:extLst>
      <p:ext uri="{BB962C8B-B14F-4D97-AF65-F5344CB8AC3E}">
        <p14:creationId xmlns:p14="http://schemas.microsoft.com/office/powerpoint/2010/main" val="361237085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7C8A0-1D94-47AD-A810-D9D4D82E4B52}"/>
              </a:ext>
            </a:extLst>
          </p:cNvPr>
          <p:cNvSpPr>
            <a:spLocks noGrp="1"/>
          </p:cNvSpPr>
          <p:nvPr>
            <p:ph type="title"/>
          </p:nvPr>
        </p:nvSpPr>
        <p:spPr>
          <a:xfrm>
            <a:off x="765176" y="136526"/>
            <a:ext cx="10515600" cy="531812"/>
          </a:xfrm>
        </p:spPr>
        <p:txBody>
          <a:bodyPr>
            <a:normAutofit fontScale="90000"/>
          </a:bodyPr>
          <a:lstStyle/>
          <a:p>
            <a:pPr algn="ctr"/>
            <a:r>
              <a:rPr lang="en-GB" dirty="0"/>
              <a:t>TABLE OF CONTENT</a:t>
            </a:r>
          </a:p>
        </p:txBody>
      </p:sp>
      <p:sp>
        <p:nvSpPr>
          <p:cNvPr id="7" name="Text Placeholder 6">
            <a:extLst>
              <a:ext uri="{FF2B5EF4-FFF2-40B4-BE49-F238E27FC236}">
                <a16:creationId xmlns:a16="http://schemas.microsoft.com/office/drawing/2014/main" id="{7E9DF3C7-AA53-4EBA-8C7D-A1C4DDD4ECF3}"/>
              </a:ext>
            </a:extLst>
          </p:cNvPr>
          <p:cNvSpPr>
            <a:spLocks noGrp="1"/>
          </p:cNvSpPr>
          <p:nvPr>
            <p:ph type="body" idx="1"/>
          </p:nvPr>
        </p:nvSpPr>
        <p:spPr>
          <a:xfrm>
            <a:off x="303028" y="763052"/>
            <a:ext cx="4880343" cy="823912"/>
          </a:xfrm>
        </p:spPr>
        <p:txBody>
          <a:bodyPr/>
          <a:lstStyle/>
          <a:p>
            <a:r>
              <a:rPr lang="en-US" dirty="0"/>
              <a:t>MOBILE COMMUNICATION</a:t>
            </a:r>
            <a:endParaRPr lang="en-GH" dirty="0"/>
          </a:p>
        </p:txBody>
      </p:sp>
      <p:sp>
        <p:nvSpPr>
          <p:cNvPr id="3" name="Content Placeholder 2">
            <a:extLst>
              <a:ext uri="{FF2B5EF4-FFF2-40B4-BE49-F238E27FC236}">
                <a16:creationId xmlns:a16="http://schemas.microsoft.com/office/drawing/2014/main" id="{682EC3DB-2D2E-4CF1-A74F-A389F6D2846D}"/>
              </a:ext>
            </a:extLst>
          </p:cNvPr>
          <p:cNvSpPr>
            <a:spLocks noGrp="1"/>
          </p:cNvSpPr>
          <p:nvPr>
            <p:ph sz="half" idx="2"/>
          </p:nvPr>
        </p:nvSpPr>
        <p:spPr>
          <a:xfrm>
            <a:off x="303028" y="1828800"/>
            <a:ext cx="5209953" cy="4527550"/>
          </a:xfrm>
        </p:spPr>
        <p:txBody>
          <a:bodyPr/>
          <a:lstStyle/>
          <a:p>
            <a:pPr marL="0" lvl="0" indent="0">
              <a:lnSpc>
                <a:spcPct val="107000"/>
              </a:lnSpc>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Electromagnetic Spectrum</a:t>
            </a:r>
            <a:endParaRPr lang="en-GH"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nSpc>
                <a:spcPct val="107000"/>
              </a:lnSpc>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Wireless Communications</a:t>
            </a:r>
            <a:endParaRPr lang="en-GH"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nSpc>
                <a:spcPct val="107000"/>
              </a:lnSpc>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Introduction to Mobile </a:t>
            </a:r>
            <a:endParaRPr lang="en-GH"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nSpc>
                <a:spcPct val="107000"/>
              </a:lnSpc>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Communications</a:t>
            </a:r>
            <a:endParaRPr lang="en-GH"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nSpc>
                <a:spcPct val="107000"/>
              </a:lnSpc>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Modulation Basics</a:t>
            </a:r>
            <a:endParaRPr lang="en-GH"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nSpc>
                <a:spcPct val="107000"/>
              </a:lnSpc>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Network Parameter</a:t>
            </a:r>
            <a:endParaRPr lang="en-GH"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nSpc>
                <a:spcPct val="107000"/>
              </a:lnSpc>
              <a:spcAft>
                <a:spcPts val="80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The Cellular Approach </a:t>
            </a:r>
            <a:endParaRPr lang="en-GH"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8" name="Text Placeholder 7">
            <a:extLst>
              <a:ext uri="{FF2B5EF4-FFF2-40B4-BE49-F238E27FC236}">
                <a16:creationId xmlns:a16="http://schemas.microsoft.com/office/drawing/2014/main" id="{498FC65A-1123-4B6A-B52B-8CFCCCA64467}"/>
              </a:ext>
            </a:extLst>
          </p:cNvPr>
          <p:cNvSpPr>
            <a:spLocks noGrp="1"/>
          </p:cNvSpPr>
          <p:nvPr>
            <p:ph type="body" sz="quarter" idx="3"/>
          </p:nvPr>
        </p:nvSpPr>
        <p:spPr>
          <a:xfrm>
            <a:off x="6106448" y="763052"/>
            <a:ext cx="5408612" cy="846396"/>
          </a:xfrm>
        </p:spPr>
        <p:txBody>
          <a:bodyPr/>
          <a:lstStyle/>
          <a:p>
            <a:r>
              <a:rPr lang="en-US" dirty="0"/>
              <a:t>SATELLITE COMMUNICATION</a:t>
            </a:r>
            <a:endParaRPr lang="en-GH" dirty="0"/>
          </a:p>
        </p:txBody>
      </p:sp>
      <p:sp>
        <p:nvSpPr>
          <p:cNvPr id="9" name="Content Placeholder 8">
            <a:extLst>
              <a:ext uri="{FF2B5EF4-FFF2-40B4-BE49-F238E27FC236}">
                <a16:creationId xmlns:a16="http://schemas.microsoft.com/office/drawing/2014/main" id="{DC535B77-742B-4F4A-A824-6367049520AB}"/>
              </a:ext>
            </a:extLst>
          </p:cNvPr>
          <p:cNvSpPr>
            <a:spLocks noGrp="1"/>
          </p:cNvSpPr>
          <p:nvPr>
            <p:ph sz="quarter" idx="4"/>
          </p:nvPr>
        </p:nvSpPr>
        <p:spPr>
          <a:xfrm>
            <a:off x="6172200" y="1828800"/>
            <a:ext cx="5209953" cy="4527550"/>
          </a:xfrm>
        </p:spPr>
        <p:txBody>
          <a:bodyPr/>
          <a:lstStyle/>
          <a:p>
            <a:pPr marL="0" lvl="0" indent="0">
              <a:lnSpc>
                <a:spcPct val="107000"/>
              </a:lnSpc>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Types of Orbit</a:t>
            </a:r>
            <a:endParaRPr lang="en-GH"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nSpc>
                <a:spcPct val="107000"/>
              </a:lnSpc>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Frequency Bands</a:t>
            </a:r>
            <a:endParaRPr lang="en-GH"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nSpc>
                <a:spcPct val="107000"/>
              </a:lnSpc>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Parts of Satellite</a:t>
            </a:r>
            <a:endParaRPr lang="en-GH"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nSpc>
                <a:spcPct val="107000"/>
              </a:lnSpc>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Satellite Parameters</a:t>
            </a:r>
            <a:endParaRPr lang="en-GH"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nSpc>
                <a:spcPct val="107000"/>
              </a:lnSpc>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Link Budget</a:t>
            </a:r>
            <a:endParaRPr lang="en-GH"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nSpc>
                <a:spcPct val="107000"/>
              </a:lnSpc>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Satellite Application</a:t>
            </a:r>
            <a:endParaRPr lang="en-GH"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nSpc>
                <a:spcPct val="107000"/>
              </a:lnSpc>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Global Positioning System</a:t>
            </a:r>
            <a:endParaRPr lang="en-GH"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nSpc>
                <a:spcPct val="107000"/>
              </a:lnSpc>
              <a:spcAft>
                <a:spcPts val="80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Overview of VSAT</a:t>
            </a:r>
            <a:endParaRPr lang="en-GH"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H" dirty="0"/>
          </a:p>
        </p:txBody>
      </p:sp>
      <p:sp>
        <p:nvSpPr>
          <p:cNvPr id="4" name="Date Placeholder 3">
            <a:extLst>
              <a:ext uri="{FF2B5EF4-FFF2-40B4-BE49-F238E27FC236}">
                <a16:creationId xmlns:a16="http://schemas.microsoft.com/office/drawing/2014/main" id="{8E4E4952-0BB8-4729-8670-E2669B1F3871}"/>
              </a:ext>
            </a:extLst>
          </p:cNvPr>
          <p:cNvSpPr>
            <a:spLocks noGrp="1"/>
          </p:cNvSpPr>
          <p:nvPr>
            <p:ph type="dt" sz="half" idx="10"/>
          </p:nvPr>
        </p:nvSpPr>
        <p:spPr/>
        <p:txBody>
          <a:bodyPr/>
          <a:lstStyle/>
          <a:p>
            <a:fld id="{0833F51F-790E-407A-977F-4FAF1503C39C}" type="datetime1">
              <a:rPr lang="en-GB" smtClean="0"/>
              <a:t>27/01/2021</a:t>
            </a:fld>
            <a:endParaRPr lang="en-GB"/>
          </a:p>
        </p:txBody>
      </p:sp>
      <p:sp>
        <p:nvSpPr>
          <p:cNvPr id="5" name="Slide Number Placeholder 4">
            <a:extLst>
              <a:ext uri="{FF2B5EF4-FFF2-40B4-BE49-F238E27FC236}">
                <a16:creationId xmlns:a16="http://schemas.microsoft.com/office/drawing/2014/main" id="{F7E959E5-77E9-490D-8813-222BB55BB94F}"/>
              </a:ext>
            </a:extLst>
          </p:cNvPr>
          <p:cNvSpPr>
            <a:spLocks noGrp="1"/>
          </p:cNvSpPr>
          <p:nvPr>
            <p:ph type="sldNum" sz="quarter" idx="12"/>
          </p:nvPr>
        </p:nvSpPr>
        <p:spPr/>
        <p:txBody>
          <a:bodyPr/>
          <a:lstStyle/>
          <a:p>
            <a:fld id="{BBD28413-9FCD-4957-8740-D84B9FEC408E}" type="slidenum">
              <a:rPr lang="en-GB" smtClean="0"/>
              <a:t>2</a:t>
            </a:fld>
            <a:endParaRPr lang="en-GB"/>
          </a:p>
        </p:txBody>
      </p:sp>
    </p:spTree>
    <p:extLst>
      <p:ext uri="{BB962C8B-B14F-4D97-AF65-F5344CB8AC3E}">
        <p14:creationId xmlns:p14="http://schemas.microsoft.com/office/powerpoint/2010/main" val="2167302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4402A-83C3-45E6-8EAF-D75733D26E5A}"/>
              </a:ext>
            </a:extLst>
          </p:cNvPr>
          <p:cNvSpPr>
            <a:spLocks noGrp="1"/>
          </p:cNvSpPr>
          <p:nvPr>
            <p:ph type="ctrTitle"/>
          </p:nvPr>
        </p:nvSpPr>
        <p:spPr>
          <a:xfrm>
            <a:off x="216131" y="266008"/>
            <a:ext cx="11770821" cy="712187"/>
          </a:xfrm>
        </p:spPr>
        <p:txBody>
          <a:bodyPr>
            <a:normAutofit/>
          </a:bodyPr>
          <a:lstStyle/>
          <a:p>
            <a:r>
              <a:rPr lang="en-US" sz="4400" b="1" dirty="0"/>
              <a:t>SATELLITE COMMUNICATIONS</a:t>
            </a:r>
            <a:endParaRPr lang="en-GH" sz="4400" b="1" dirty="0"/>
          </a:p>
        </p:txBody>
      </p:sp>
      <p:pic>
        <p:nvPicPr>
          <p:cNvPr id="4" name="Picture 3" descr="sat1">
            <a:hlinkClick r:id="rId2"/>
            <a:extLst>
              <a:ext uri="{FF2B5EF4-FFF2-40B4-BE49-F238E27FC236}">
                <a16:creationId xmlns:a16="http://schemas.microsoft.com/office/drawing/2014/main" id="{B65C9398-E4FC-4052-B6F0-22A9DEBBA51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94354" y="1246910"/>
            <a:ext cx="10403291" cy="5611090"/>
          </a:xfrm>
          <a:prstGeom prst="rect">
            <a:avLst/>
          </a:prstGeom>
          <a:noFill/>
          <a:ln>
            <a:noFill/>
          </a:ln>
        </p:spPr>
      </p:pic>
    </p:spTree>
    <p:extLst>
      <p:ext uri="{BB962C8B-B14F-4D97-AF65-F5344CB8AC3E}">
        <p14:creationId xmlns:p14="http://schemas.microsoft.com/office/powerpoint/2010/main" val="3306005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4402A-83C3-45E6-8EAF-D75733D26E5A}"/>
              </a:ext>
            </a:extLst>
          </p:cNvPr>
          <p:cNvSpPr>
            <a:spLocks noGrp="1"/>
          </p:cNvSpPr>
          <p:nvPr>
            <p:ph type="ctrTitle"/>
          </p:nvPr>
        </p:nvSpPr>
        <p:spPr>
          <a:xfrm>
            <a:off x="216131" y="266008"/>
            <a:ext cx="11770821" cy="759229"/>
          </a:xfrm>
        </p:spPr>
        <p:txBody>
          <a:bodyPr>
            <a:noAutofit/>
          </a:bodyPr>
          <a:lstStyle/>
          <a:p>
            <a:r>
              <a:rPr lang="en-US" sz="4400" b="1" dirty="0"/>
              <a:t>WHAT IS A SATELLITE</a:t>
            </a:r>
            <a:endParaRPr lang="en-GH" sz="4400" b="1" dirty="0"/>
          </a:p>
        </p:txBody>
      </p:sp>
      <p:pic>
        <p:nvPicPr>
          <p:cNvPr id="4" name="Picture 3" descr="Satellite Types">
            <a:extLst>
              <a:ext uri="{FF2B5EF4-FFF2-40B4-BE49-F238E27FC236}">
                <a16:creationId xmlns:a16="http://schemas.microsoft.com/office/drawing/2014/main" id="{0450844B-2AA4-4BF4-9528-A5B1F6814B9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1025237"/>
            <a:ext cx="12192000" cy="5832763"/>
          </a:xfrm>
          <a:prstGeom prst="rect">
            <a:avLst/>
          </a:prstGeom>
          <a:noFill/>
          <a:ln>
            <a:noFill/>
          </a:ln>
        </p:spPr>
      </p:pic>
    </p:spTree>
    <p:extLst>
      <p:ext uri="{BB962C8B-B14F-4D97-AF65-F5344CB8AC3E}">
        <p14:creationId xmlns:p14="http://schemas.microsoft.com/office/powerpoint/2010/main" val="2013809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4402A-83C3-45E6-8EAF-D75733D26E5A}"/>
              </a:ext>
            </a:extLst>
          </p:cNvPr>
          <p:cNvSpPr>
            <a:spLocks noGrp="1"/>
          </p:cNvSpPr>
          <p:nvPr>
            <p:ph type="ctrTitle"/>
          </p:nvPr>
        </p:nvSpPr>
        <p:spPr>
          <a:xfrm>
            <a:off x="216131" y="266008"/>
            <a:ext cx="11770821" cy="759229"/>
          </a:xfrm>
        </p:spPr>
        <p:txBody>
          <a:bodyPr>
            <a:noAutofit/>
          </a:bodyPr>
          <a:lstStyle/>
          <a:p>
            <a:r>
              <a:rPr lang="en-US" sz="4000" b="1" dirty="0"/>
              <a:t>WHAT IS A SATELLITE</a:t>
            </a:r>
            <a:endParaRPr lang="en-GH" sz="4000" b="1" dirty="0"/>
          </a:p>
        </p:txBody>
      </p:sp>
      <p:sp>
        <p:nvSpPr>
          <p:cNvPr id="5" name="Title 1">
            <a:extLst>
              <a:ext uri="{FF2B5EF4-FFF2-40B4-BE49-F238E27FC236}">
                <a16:creationId xmlns:a16="http://schemas.microsoft.com/office/drawing/2014/main" id="{52469FBF-3B83-47A8-A975-860F9C05AC8E}"/>
              </a:ext>
            </a:extLst>
          </p:cNvPr>
          <p:cNvSpPr txBox="1">
            <a:spLocks/>
          </p:cNvSpPr>
          <p:nvPr/>
        </p:nvSpPr>
        <p:spPr>
          <a:xfrm>
            <a:off x="392084" y="1025237"/>
            <a:ext cx="11407832" cy="3995650"/>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07000"/>
              </a:lnSpc>
              <a:spcAft>
                <a:spcPts val="800"/>
              </a:spcAf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A satellite is a body at orbits around another body in space. There are two different types of satellites – natural and man-made. Examples of natural satellites are the Earth and Moon. The Earth rotates around the Sun and the Moon rotates around the Earth.</a:t>
            </a:r>
          </a:p>
          <a:p>
            <a:pPr algn="just">
              <a:lnSpc>
                <a:spcPct val="107000"/>
              </a:lnSpc>
              <a:spcAft>
                <a:spcPts val="800"/>
              </a:spcAft>
            </a:pPr>
            <a:endParaRPr lang="en-US" sz="2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A man-made satellite is a machine that is launched into space and orbits around a body in space. Examples of man-made satellites include the Hubble Space Telescope and the International Space Station.</a:t>
            </a:r>
          </a:p>
          <a:p>
            <a:pPr algn="just">
              <a:lnSpc>
                <a:spcPct val="107000"/>
              </a:lnSpc>
              <a:spcAft>
                <a:spcPts val="800"/>
              </a:spcAft>
            </a:pP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2600" dirty="0">
                <a:effectLst/>
                <a:latin typeface="Times New Roman" panose="02020603050405020304" pitchFamily="18" charset="0"/>
                <a:ea typeface="Times New Roman" panose="02020603050405020304" pitchFamily="18" charset="0"/>
              </a:rPr>
              <a:t>Artificial satellites are mainly called as communication satellites which are categorized based on coverage service type and their usage. Coverage varies based on beamwidth of the antenna on satellite and can be global regional</a:t>
            </a:r>
            <a:r>
              <a:rPr lang="en-US" sz="2600" dirty="0">
                <a:latin typeface="Times New Roman" panose="02020603050405020304" pitchFamily="18" charset="0"/>
                <a:ea typeface="Times New Roman" panose="02020603050405020304" pitchFamily="18" charset="0"/>
              </a:rPr>
              <a:t> </a:t>
            </a:r>
            <a:r>
              <a:rPr lang="en-US" sz="2600" dirty="0">
                <a:effectLst/>
                <a:latin typeface="Times New Roman" panose="02020603050405020304" pitchFamily="18" charset="0"/>
                <a:ea typeface="Times New Roman" panose="02020603050405020304" pitchFamily="18" charset="0"/>
              </a:rPr>
              <a:t>or national</a:t>
            </a:r>
            <a:endParaRPr lang="en-GH" sz="26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en-GH"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002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4402A-83C3-45E6-8EAF-D75733D26E5A}"/>
              </a:ext>
            </a:extLst>
          </p:cNvPr>
          <p:cNvSpPr>
            <a:spLocks noGrp="1"/>
          </p:cNvSpPr>
          <p:nvPr>
            <p:ph type="ctrTitle"/>
          </p:nvPr>
        </p:nvSpPr>
        <p:spPr>
          <a:xfrm>
            <a:off x="216131" y="266008"/>
            <a:ext cx="11770821" cy="759229"/>
          </a:xfrm>
        </p:spPr>
        <p:txBody>
          <a:bodyPr>
            <a:noAutofit/>
          </a:bodyPr>
          <a:lstStyle/>
          <a:p>
            <a:r>
              <a:rPr lang="en-US" sz="4400" dirty="0"/>
              <a:t>BENEFITS OF SATELLITE COMMUNICATION</a:t>
            </a:r>
            <a:endParaRPr lang="en-GH" sz="4400" dirty="0"/>
          </a:p>
        </p:txBody>
      </p:sp>
      <p:sp>
        <p:nvSpPr>
          <p:cNvPr id="5" name="Title 1">
            <a:extLst>
              <a:ext uri="{FF2B5EF4-FFF2-40B4-BE49-F238E27FC236}">
                <a16:creationId xmlns:a16="http://schemas.microsoft.com/office/drawing/2014/main" id="{52469FBF-3B83-47A8-A975-860F9C05AC8E}"/>
              </a:ext>
            </a:extLst>
          </p:cNvPr>
          <p:cNvSpPr txBox="1">
            <a:spLocks/>
          </p:cNvSpPr>
          <p:nvPr/>
        </p:nvSpPr>
        <p:spPr>
          <a:xfrm>
            <a:off x="392084" y="1025237"/>
            <a:ext cx="11407832" cy="39956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7000"/>
              </a:lnSpc>
              <a:spcAft>
                <a:spcPts val="800"/>
              </a:spcAft>
            </a:pPr>
            <a:endParaRPr lang="en-GH"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B1D76EB-9A10-4092-96C6-EA286B5BE1CA}"/>
              </a:ext>
            </a:extLst>
          </p:cNvPr>
          <p:cNvPicPr>
            <a:picLocks noChangeAspect="1"/>
          </p:cNvPicPr>
          <p:nvPr/>
        </p:nvPicPr>
        <p:blipFill>
          <a:blip r:embed="rId2"/>
          <a:stretch>
            <a:fillRect/>
          </a:stretch>
        </p:blipFill>
        <p:spPr>
          <a:xfrm>
            <a:off x="3124406" y="1197033"/>
            <a:ext cx="5239669" cy="5590829"/>
          </a:xfrm>
          <a:prstGeom prst="rect">
            <a:avLst/>
          </a:prstGeom>
        </p:spPr>
      </p:pic>
    </p:spTree>
    <p:extLst>
      <p:ext uri="{BB962C8B-B14F-4D97-AF65-F5344CB8AC3E}">
        <p14:creationId xmlns:p14="http://schemas.microsoft.com/office/powerpoint/2010/main" val="2255679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4402A-83C3-45E6-8EAF-D75733D26E5A}"/>
              </a:ext>
            </a:extLst>
          </p:cNvPr>
          <p:cNvSpPr>
            <a:spLocks noGrp="1"/>
          </p:cNvSpPr>
          <p:nvPr>
            <p:ph type="ctrTitle"/>
          </p:nvPr>
        </p:nvSpPr>
        <p:spPr>
          <a:xfrm>
            <a:off x="210589" y="0"/>
            <a:ext cx="11770821" cy="759229"/>
          </a:xfrm>
        </p:spPr>
        <p:txBody>
          <a:bodyPr>
            <a:noAutofit/>
          </a:bodyPr>
          <a:lstStyle/>
          <a:p>
            <a:r>
              <a:rPr lang="en-US" sz="4400" b="1" dirty="0"/>
              <a:t>SATELLITE COMMUNICATION</a:t>
            </a:r>
            <a:endParaRPr lang="en-GH" sz="4400" b="1" dirty="0"/>
          </a:p>
        </p:txBody>
      </p:sp>
      <p:sp>
        <p:nvSpPr>
          <p:cNvPr id="5" name="Title 1">
            <a:extLst>
              <a:ext uri="{FF2B5EF4-FFF2-40B4-BE49-F238E27FC236}">
                <a16:creationId xmlns:a16="http://schemas.microsoft.com/office/drawing/2014/main" id="{52469FBF-3B83-47A8-A975-860F9C05AC8E}"/>
              </a:ext>
            </a:extLst>
          </p:cNvPr>
          <p:cNvSpPr txBox="1">
            <a:spLocks/>
          </p:cNvSpPr>
          <p:nvPr/>
        </p:nvSpPr>
        <p:spPr>
          <a:xfrm>
            <a:off x="392084" y="1025237"/>
            <a:ext cx="11407832" cy="39956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7000"/>
              </a:lnSpc>
              <a:spcAft>
                <a:spcPts val="800"/>
              </a:spcAft>
            </a:pPr>
            <a:endParaRPr lang="en-GH"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B987916-87EA-4DA9-B7EB-8C27C2184A10}"/>
              </a:ext>
            </a:extLst>
          </p:cNvPr>
          <p:cNvSpPr txBox="1"/>
          <p:nvPr/>
        </p:nvSpPr>
        <p:spPr>
          <a:xfrm>
            <a:off x="216130" y="1025236"/>
            <a:ext cx="11770821" cy="6164508"/>
          </a:xfrm>
          <a:prstGeom prst="rect">
            <a:avLst/>
          </a:prstGeom>
          <a:noFill/>
        </p:spPr>
        <p:txBody>
          <a:bodyPr wrap="square">
            <a:spAutoFit/>
          </a:bodyPr>
          <a:lstStyle/>
          <a:p>
            <a:r>
              <a:rPr lang="en-US" b="1" dirty="0"/>
              <a:t>Geostationary Satellite</a:t>
            </a:r>
          </a:p>
          <a:p>
            <a:r>
              <a:rPr lang="en-US" dirty="0"/>
              <a:t>Geostationary satellite is the most common type of satellite and more popular today. This is located at geostationary circular orbit above earth at about 35,860 Km. GEO satellite's angular speed is same as that of the Earth, it remains at the same position on the equator even if the Earth moves/rotates. Hence GEO satellite is ideal for providing continuous service 24 </a:t>
            </a:r>
            <a:r>
              <a:rPr lang="en-US" dirty="0" err="1"/>
              <a:t>Hrs</a:t>
            </a:r>
            <a:r>
              <a:rPr lang="en-US" dirty="0"/>
              <a:t> of the time. </a:t>
            </a:r>
          </a:p>
          <a:p>
            <a:endParaRPr lang="en-US" dirty="0"/>
          </a:p>
          <a:p>
            <a:pPr>
              <a:lnSpc>
                <a:spcPct val="107000"/>
              </a:lnSpc>
              <a:spcAft>
                <a:spcPts val="80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LEO Satellite</a:t>
            </a:r>
            <a:endParaRPr lang="en-GH"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LEO satellite is located at about 500 to 1500 Km altitude. This type of satellite is visible for about 20 minutes from a fixed location on earth. The orbit period is about 1.5-2 Hours. Coverage diameter is approx. 8000Km. </a:t>
            </a:r>
            <a:endParaRPr lang="en-GH"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a:p>
            <a:pPr>
              <a:lnSpc>
                <a:spcPct val="107000"/>
              </a:lnSpc>
              <a:spcAft>
                <a:spcPts val="80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MEO Satellite</a:t>
            </a:r>
            <a:endParaRPr lang="en-GH"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MEO satellite is located at the altitude of about 5000 to 12000 Km above earth. The orbit period is about 6 Hours. Coverage diameter is approx. 10000 -15000Km. Round trip delay is about 50ms.</a:t>
            </a:r>
            <a:endParaRPr lang="en-GH"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a:p>
            <a:pPr>
              <a:lnSpc>
                <a:spcPct val="107000"/>
              </a:lnSpc>
              <a:spcAft>
                <a:spcPts val="80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Satellite Bandwidth</a:t>
            </a:r>
            <a:endParaRPr lang="en-GH"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As mentioned above, C band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Satellite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will have about 500 MHz of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bandwidth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between upper and lower frequency limits. This 500 MHz bandwidth is divided into 12 channels of 36 MHz bandwidth. 4MHz of guard bands incorporated in between this channel to minimize adjacent channel interference. </a:t>
            </a:r>
            <a:endParaRPr lang="en-GH"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53034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2469FBF-3B83-47A8-A975-860F9C05AC8E}"/>
              </a:ext>
            </a:extLst>
          </p:cNvPr>
          <p:cNvSpPr txBox="1">
            <a:spLocks/>
          </p:cNvSpPr>
          <p:nvPr/>
        </p:nvSpPr>
        <p:spPr>
          <a:xfrm>
            <a:off x="392084" y="1025237"/>
            <a:ext cx="11407832" cy="39956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7000"/>
              </a:lnSpc>
              <a:spcAft>
                <a:spcPts val="800"/>
              </a:spcAft>
            </a:pPr>
            <a:endParaRPr lang="en-GH"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B987916-87EA-4DA9-B7EB-8C27C2184A10}"/>
              </a:ext>
            </a:extLst>
          </p:cNvPr>
          <p:cNvSpPr txBox="1"/>
          <p:nvPr/>
        </p:nvSpPr>
        <p:spPr>
          <a:xfrm>
            <a:off x="177339" y="378906"/>
            <a:ext cx="11837322" cy="1292662"/>
          </a:xfrm>
          <a:prstGeom prst="rect">
            <a:avLst/>
          </a:prstGeom>
          <a:noFill/>
        </p:spPr>
        <p:txBody>
          <a:bodyPr wrap="square">
            <a:spAutoFit/>
          </a:bodyPr>
          <a:lstStyle/>
          <a:p>
            <a:r>
              <a:rPr lang="en-US" sz="1800" b="1" dirty="0">
                <a:effectLst/>
                <a:latin typeface="Times New Roman" panose="02020603050405020304" pitchFamily="18" charset="0"/>
                <a:ea typeface="Times New Roman" panose="02020603050405020304" pitchFamily="18" charset="0"/>
              </a:rPr>
              <a:t>PARTS OF A SATELLITE</a:t>
            </a:r>
          </a:p>
          <a:p>
            <a:r>
              <a:rPr lang="en-US" sz="2000" dirty="0">
                <a:effectLst/>
                <a:latin typeface="Times New Roman" panose="02020603050405020304" pitchFamily="18" charset="0"/>
                <a:ea typeface="Times New Roman" panose="02020603050405020304" pitchFamily="18" charset="0"/>
              </a:rPr>
              <a:t>Satellite transponder:</a:t>
            </a:r>
          </a:p>
          <a:p>
            <a:r>
              <a:rPr lang="en-US" sz="2000" dirty="0">
                <a:effectLst/>
                <a:latin typeface="Times New Roman" panose="02020603050405020304" pitchFamily="18" charset="0"/>
                <a:ea typeface="Times New Roman" panose="02020603050405020304" pitchFamily="18" charset="0"/>
              </a:rPr>
              <a:t>Antenna subsystems: </a:t>
            </a:r>
            <a:endParaRPr lang="en-US" sz="2000" dirty="0">
              <a:latin typeface="Times New Roman" panose="02020603050405020304" pitchFamily="18" charset="0"/>
              <a:ea typeface="Times New Roman" panose="02020603050405020304" pitchFamily="18" charset="0"/>
            </a:endParaRPr>
          </a:p>
          <a:p>
            <a:r>
              <a:rPr lang="en-US" sz="2000" dirty="0">
                <a:effectLst/>
                <a:latin typeface="Times New Roman" panose="02020603050405020304" pitchFamily="18" charset="0"/>
                <a:ea typeface="Times New Roman" panose="02020603050405020304" pitchFamily="18" charset="0"/>
              </a:rPr>
              <a:t>Solar cell and battery backup </a:t>
            </a:r>
            <a:endParaRPr lang="en-US" sz="2000" dirty="0"/>
          </a:p>
        </p:txBody>
      </p:sp>
      <p:sp>
        <p:nvSpPr>
          <p:cNvPr id="6" name="TextBox 5">
            <a:extLst>
              <a:ext uri="{FF2B5EF4-FFF2-40B4-BE49-F238E27FC236}">
                <a16:creationId xmlns:a16="http://schemas.microsoft.com/office/drawing/2014/main" id="{D0D4DF46-F49B-4CB0-8DD6-83D34B40ECB5}"/>
              </a:ext>
            </a:extLst>
          </p:cNvPr>
          <p:cNvSpPr txBox="1"/>
          <p:nvPr/>
        </p:nvSpPr>
        <p:spPr>
          <a:xfrm>
            <a:off x="177339" y="3023062"/>
            <a:ext cx="11837322" cy="2984407"/>
          </a:xfrm>
          <a:prstGeom prst="rect">
            <a:avLst/>
          </a:prstGeom>
          <a:noFill/>
        </p:spPr>
        <p:txBody>
          <a:bodyPr wrap="square">
            <a:spAutoFit/>
          </a:bodyPr>
          <a:lstStyle/>
          <a:p>
            <a:r>
              <a:rPr lang="en-US" sz="2000" b="1" dirty="0">
                <a:effectLst/>
                <a:latin typeface="Times New Roman" panose="02020603050405020304" pitchFamily="18" charset="0"/>
                <a:ea typeface="Times New Roman" panose="02020603050405020304" pitchFamily="18" charset="0"/>
              </a:rPr>
              <a:t>ANTENNA GAIN CALCULATION</a:t>
            </a:r>
          </a:p>
          <a:p>
            <a:endParaRPr lang="en-US" sz="2000" b="1"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antenna gain is calculated as follows: </a:t>
            </a:r>
            <a:endParaRPr lang="en-GH"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Ant Gain = 4 x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π</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x 'efficient area'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dBi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H"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H"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wavelength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λ</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H"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π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3.1415927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approx</a:t>
            </a:r>
            <a:endParaRPr lang="en-GH"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'Efficient area' = antenna reflector area x antenna efficiency</a:t>
            </a:r>
            <a:endParaRPr lang="en-GH"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87689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4402A-83C3-45E6-8EAF-D75733D26E5A}"/>
              </a:ext>
            </a:extLst>
          </p:cNvPr>
          <p:cNvSpPr>
            <a:spLocks noGrp="1"/>
          </p:cNvSpPr>
          <p:nvPr>
            <p:ph type="title"/>
          </p:nvPr>
        </p:nvSpPr>
        <p:spPr>
          <a:xfrm>
            <a:off x="177338" y="0"/>
            <a:ext cx="11837324" cy="782031"/>
          </a:xfrm>
        </p:spPr>
        <p:txBody>
          <a:bodyPr>
            <a:noAutofit/>
          </a:bodyPr>
          <a:lstStyle/>
          <a:p>
            <a:pPr algn="ctr"/>
            <a:r>
              <a:rPr lang="en-US" sz="4400" b="1" dirty="0"/>
              <a:t>SATELLITE APPLICATION</a:t>
            </a:r>
            <a:endParaRPr lang="en-GH" sz="4400" b="1" dirty="0"/>
          </a:p>
        </p:txBody>
      </p:sp>
      <p:sp>
        <p:nvSpPr>
          <p:cNvPr id="3" name="Content Placeholder 2">
            <a:extLst>
              <a:ext uri="{FF2B5EF4-FFF2-40B4-BE49-F238E27FC236}">
                <a16:creationId xmlns:a16="http://schemas.microsoft.com/office/drawing/2014/main" id="{B5529B57-F378-4846-AB27-D513E3F63CAD}"/>
              </a:ext>
            </a:extLst>
          </p:cNvPr>
          <p:cNvSpPr>
            <a:spLocks noGrp="1"/>
          </p:cNvSpPr>
          <p:nvPr>
            <p:ph sz="half" idx="1"/>
          </p:nvPr>
        </p:nvSpPr>
        <p:spPr>
          <a:xfrm>
            <a:off x="182880" y="3009014"/>
            <a:ext cx="5692832" cy="3707670"/>
          </a:xfrm>
        </p:spPr>
        <p:txBody>
          <a:bodyPr/>
          <a:lstStyle/>
          <a:p>
            <a:r>
              <a:rPr lang="en-US" sz="2000" dirty="0"/>
              <a:t>• Enterprise Connectivity</a:t>
            </a:r>
          </a:p>
          <a:p>
            <a:r>
              <a:rPr lang="en-US" sz="2000" dirty="0"/>
              <a:t>• Retail Transactions</a:t>
            </a:r>
          </a:p>
          <a:p>
            <a:r>
              <a:rPr lang="en-US" sz="2000" dirty="0"/>
              <a:t>• Internet Connections (ISPs)</a:t>
            </a:r>
          </a:p>
          <a:p>
            <a:r>
              <a:rPr lang="en-US" sz="2000" dirty="0"/>
              <a:t>• Video/TV Direct to Home</a:t>
            </a:r>
          </a:p>
          <a:p>
            <a:r>
              <a:rPr lang="en-US" sz="2000" dirty="0"/>
              <a:t>• Maritime</a:t>
            </a:r>
          </a:p>
          <a:p>
            <a:r>
              <a:rPr lang="en-US" sz="2000" dirty="0"/>
              <a:t>• Cellular Backhaul</a:t>
            </a:r>
          </a:p>
          <a:p>
            <a:r>
              <a:rPr lang="en-US" sz="2000" dirty="0"/>
              <a:t>• Military Defense</a:t>
            </a:r>
          </a:p>
          <a:p>
            <a:endParaRPr lang="en-GH" dirty="0"/>
          </a:p>
        </p:txBody>
      </p:sp>
      <p:sp>
        <p:nvSpPr>
          <p:cNvPr id="4" name="Content Placeholder 3">
            <a:extLst>
              <a:ext uri="{FF2B5EF4-FFF2-40B4-BE49-F238E27FC236}">
                <a16:creationId xmlns:a16="http://schemas.microsoft.com/office/drawing/2014/main" id="{32097ECE-488D-405C-8D92-9EFB414674AF}"/>
              </a:ext>
            </a:extLst>
          </p:cNvPr>
          <p:cNvSpPr>
            <a:spLocks noGrp="1"/>
          </p:cNvSpPr>
          <p:nvPr>
            <p:ph sz="half" idx="2"/>
          </p:nvPr>
        </p:nvSpPr>
        <p:spPr>
          <a:xfrm>
            <a:off x="6096000" y="3009014"/>
            <a:ext cx="5924204" cy="3707670"/>
          </a:xfrm>
        </p:spPr>
        <p:txBody>
          <a:bodyPr/>
          <a:lstStyle/>
          <a:p>
            <a:r>
              <a:rPr lang="en-US" sz="2000" dirty="0"/>
              <a:t>• Energy &amp; Utilities</a:t>
            </a:r>
          </a:p>
          <a:p>
            <a:r>
              <a:rPr lang="en-US" sz="2000" dirty="0"/>
              <a:t>• Oil &amp; Gas</a:t>
            </a:r>
          </a:p>
          <a:p>
            <a:r>
              <a:rPr lang="en-US" sz="2000" dirty="0"/>
              <a:t>• Business Continuity</a:t>
            </a:r>
          </a:p>
          <a:p>
            <a:r>
              <a:rPr lang="en-US" sz="2000" dirty="0"/>
              <a:t>• Disaster Recovery/Emergency Relief</a:t>
            </a:r>
          </a:p>
          <a:p>
            <a:r>
              <a:rPr lang="en-US" sz="2000" dirty="0"/>
              <a:t>• Education &amp; Training</a:t>
            </a:r>
          </a:p>
          <a:p>
            <a:r>
              <a:rPr lang="en-US" sz="2000" dirty="0"/>
              <a:t>• Aeronautical Connectivity. </a:t>
            </a:r>
          </a:p>
          <a:p>
            <a:endParaRPr lang="en-GH" dirty="0"/>
          </a:p>
        </p:txBody>
      </p:sp>
      <p:sp>
        <p:nvSpPr>
          <p:cNvPr id="5" name="Title 1">
            <a:extLst>
              <a:ext uri="{FF2B5EF4-FFF2-40B4-BE49-F238E27FC236}">
                <a16:creationId xmlns:a16="http://schemas.microsoft.com/office/drawing/2014/main" id="{52469FBF-3B83-47A8-A975-860F9C05AC8E}"/>
              </a:ext>
            </a:extLst>
          </p:cNvPr>
          <p:cNvSpPr txBox="1">
            <a:spLocks/>
          </p:cNvSpPr>
          <p:nvPr/>
        </p:nvSpPr>
        <p:spPr>
          <a:xfrm>
            <a:off x="392084" y="1025237"/>
            <a:ext cx="11407832" cy="39956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7000"/>
              </a:lnSpc>
              <a:spcAft>
                <a:spcPts val="800"/>
              </a:spcAft>
            </a:pPr>
            <a:endParaRPr lang="en-GH"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6FDF4FEE-436F-4272-B0D2-2E0F662B8450}"/>
              </a:ext>
            </a:extLst>
          </p:cNvPr>
          <p:cNvSpPr txBox="1">
            <a:spLocks/>
          </p:cNvSpPr>
          <p:nvPr/>
        </p:nvSpPr>
        <p:spPr>
          <a:xfrm>
            <a:off x="177338" y="1281978"/>
            <a:ext cx="11837324" cy="78203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Satellite can provide the right solution for a number of applications, whether extending the edge of the terrestrial networks to remote places or as a stand-alone solution, such as:</a:t>
            </a:r>
            <a:endParaRPr lang="en-GH"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017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4402A-83C3-45E6-8EAF-D75733D26E5A}"/>
              </a:ext>
            </a:extLst>
          </p:cNvPr>
          <p:cNvSpPr>
            <a:spLocks noGrp="1"/>
          </p:cNvSpPr>
          <p:nvPr>
            <p:ph type="title"/>
          </p:nvPr>
        </p:nvSpPr>
        <p:spPr>
          <a:xfrm>
            <a:off x="177338" y="141316"/>
            <a:ext cx="11837324" cy="485480"/>
          </a:xfrm>
        </p:spPr>
        <p:txBody>
          <a:bodyPr>
            <a:noAutofit/>
          </a:bodyPr>
          <a:lstStyle/>
          <a:p>
            <a:pPr algn="ctr"/>
            <a:r>
              <a:rPr lang="en-US" sz="4400" dirty="0"/>
              <a:t>GPS </a:t>
            </a:r>
            <a:endParaRPr lang="en-GH" sz="4400" dirty="0"/>
          </a:p>
        </p:txBody>
      </p:sp>
      <p:sp>
        <p:nvSpPr>
          <p:cNvPr id="3" name="Content Placeholder 2">
            <a:extLst>
              <a:ext uri="{FF2B5EF4-FFF2-40B4-BE49-F238E27FC236}">
                <a16:creationId xmlns:a16="http://schemas.microsoft.com/office/drawing/2014/main" id="{B5529B57-F378-4846-AB27-D513E3F63CAD}"/>
              </a:ext>
            </a:extLst>
          </p:cNvPr>
          <p:cNvSpPr>
            <a:spLocks noGrp="1"/>
          </p:cNvSpPr>
          <p:nvPr>
            <p:ph sz="half" idx="1"/>
          </p:nvPr>
        </p:nvSpPr>
        <p:spPr>
          <a:xfrm>
            <a:off x="74428" y="1025237"/>
            <a:ext cx="11940234" cy="5691447"/>
          </a:xfrm>
        </p:spPr>
        <p:txBody>
          <a:bodyPr>
            <a:normAutofit lnSpcReduction="10000"/>
          </a:bodyPr>
          <a:lstStyle/>
          <a:p>
            <a:pPr>
              <a:lnSpc>
                <a:spcPct val="107000"/>
              </a:lnSpc>
              <a:spcAft>
                <a:spcPts val="8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GPS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stands for Global Positioning System. It is mainly used to determine location, speed and time of users on the Earth. This tutorial covers GPS basics, GPS applications, references and provide link to GPS chips/modules manufacturers. </a:t>
            </a:r>
            <a:endParaRPr lang="en-GH" sz="24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GPS System</a:t>
            </a:r>
          </a:p>
          <a:p>
            <a:endParaRPr lang="en-US" sz="1800"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GH"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ea typeface="Times New Roman" panose="02020603050405020304" pitchFamily="18" charset="0"/>
              </a:rPr>
              <a:t>T</a:t>
            </a:r>
            <a:r>
              <a:rPr lang="en-US" sz="2400" dirty="0">
                <a:effectLst/>
                <a:latin typeface="Times New Roman" panose="02020603050405020304" pitchFamily="18" charset="0"/>
                <a:ea typeface="Times New Roman" panose="02020603050405020304" pitchFamily="18" charset="0"/>
              </a:rPr>
              <a:t>he GPS system consists of total 28 satellites orbiting around the earth divided among six different orbits. The satellites are positioned at the height of about 20,180 km. As the orbits, satellites are inclined to about 55 degree with equator. This makes four satellites visible all the time from any location on the earth</a:t>
            </a:r>
            <a:endParaRPr lang="en-GH" sz="3600" dirty="0"/>
          </a:p>
        </p:txBody>
      </p:sp>
      <p:sp>
        <p:nvSpPr>
          <p:cNvPr id="5" name="Title 1">
            <a:extLst>
              <a:ext uri="{FF2B5EF4-FFF2-40B4-BE49-F238E27FC236}">
                <a16:creationId xmlns:a16="http://schemas.microsoft.com/office/drawing/2014/main" id="{52469FBF-3B83-47A8-A975-860F9C05AC8E}"/>
              </a:ext>
            </a:extLst>
          </p:cNvPr>
          <p:cNvSpPr txBox="1">
            <a:spLocks/>
          </p:cNvSpPr>
          <p:nvPr/>
        </p:nvSpPr>
        <p:spPr>
          <a:xfrm>
            <a:off x="392084" y="1025237"/>
            <a:ext cx="11407832" cy="39956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7000"/>
              </a:lnSpc>
              <a:spcAft>
                <a:spcPts val="800"/>
              </a:spcAft>
            </a:pPr>
            <a:endParaRPr lang="en-GH"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AEFDCE46-94DC-4ADD-92BD-1E84C8C695C4}"/>
              </a:ext>
            </a:extLst>
          </p:cNvPr>
          <p:cNvPicPr>
            <a:picLocks noChangeAspect="1"/>
          </p:cNvPicPr>
          <p:nvPr/>
        </p:nvPicPr>
        <p:blipFill>
          <a:blip r:embed="rId2"/>
          <a:stretch>
            <a:fillRect/>
          </a:stretch>
        </p:blipFill>
        <p:spPr>
          <a:xfrm>
            <a:off x="3427495" y="2269940"/>
            <a:ext cx="3876675" cy="2466975"/>
          </a:xfrm>
          <a:prstGeom prst="rect">
            <a:avLst/>
          </a:prstGeom>
        </p:spPr>
      </p:pic>
    </p:spTree>
    <p:extLst>
      <p:ext uri="{BB962C8B-B14F-4D97-AF65-F5344CB8AC3E}">
        <p14:creationId xmlns:p14="http://schemas.microsoft.com/office/powerpoint/2010/main" val="2228076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4402A-83C3-45E6-8EAF-D75733D26E5A}"/>
              </a:ext>
            </a:extLst>
          </p:cNvPr>
          <p:cNvSpPr>
            <a:spLocks noGrp="1"/>
          </p:cNvSpPr>
          <p:nvPr>
            <p:ph type="title"/>
          </p:nvPr>
        </p:nvSpPr>
        <p:spPr>
          <a:xfrm>
            <a:off x="177338" y="0"/>
            <a:ext cx="11837324" cy="744279"/>
          </a:xfrm>
        </p:spPr>
        <p:txBody>
          <a:bodyPr>
            <a:noAutofit/>
          </a:bodyPr>
          <a:lstStyle/>
          <a:p>
            <a:pPr algn="ctr"/>
            <a:r>
              <a:rPr lang="en-US" sz="4400" dirty="0"/>
              <a:t>GPS </a:t>
            </a:r>
            <a:endParaRPr lang="en-GH" sz="4400" dirty="0"/>
          </a:p>
        </p:txBody>
      </p:sp>
      <p:sp>
        <p:nvSpPr>
          <p:cNvPr id="3" name="Content Placeholder 2">
            <a:extLst>
              <a:ext uri="{FF2B5EF4-FFF2-40B4-BE49-F238E27FC236}">
                <a16:creationId xmlns:a16="http://schemas.microsoft.com/office/drawing/2014/main" id="{B5529B57-F378-4846-AB27-D513E3F63CAD}"/>
              </a:ext>
            </a:extLst>
          </p:cNvPr>
          <p:cNvSpPr>
            <a:spLocks noGrp="1"/>
          </p:cNvSpPr>
          <p:nvPr>
            <p:ph sz="half" idx="1"/>
          </p:nvPr>
        </p:nvSpPr>
        <p:spPr>
          <a:xfrm>
            <a:off x="182880" y="1025237"/>
            <a:ext cx="11617036" cy="5691447"/>
          </a:xfrm>
        </p:spPr>
        <p:txBody>
          <a:bodyPr/>
          <a:lstStyle/>
          <a:p>
            <a:pPr marL="0" indent="0">
              <a:lnSpc>
                <a:spcPct val="107000"/>
              </a:lnSpc>
              <a:spcAft>
                <a:spcPts val="800"/>
              </a:spcAft>
              <a:buNone/>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Satellite for Television distribution </a:t>
            </a:r>
            <a:endParaRPr lang="en-GH" sz="20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2000" dirty="0">
                <a:effectLst/>
                <a:latin typeface="Times New Roman" panose="02020603050405020304" pitchFamily="18" charset="0"/>
                <a:ea typeface="Times New Roman" panose="02020603050405020304" pitchFamily="18" charset="0"/>
              </a:rPr>
              <a:t>Coaxial cables and microwave relay links are used for relaying </a:t>
            </a:r>
            <a:r>
              <a:rPr lang="en-US" sz="2000" b="1" dirty="0">
                <a:effectLst/>
                <a:latin typeface="Times New Roman" panose="02020603050405020304" pitchFamily="18" charset="0"/>
                <a:ea typeface="Times New Roman" panose="02020603050405020304" pitchFamily="18" charset="0"/>
              </a:rPr>
              <a:t>TV</a:t>
            </a:r>
            <a:r>
              <a:rPr lang="en-US" sz="2000" dirty="0">
                <a:effectLst/>
                <a:latin typeface="Times New Roman" panose="02020603050405020304" pitchFamily="18" charset="0"/>
                <a:ea typeface="Times New Roman" panose="02020603050405020304" pitchFamily="18" charset="0"/>
              </a:rPr>
              <a:t> signals from one place to the other. With the help of </a:t>
            </a:r>
            <a:r>
              <a:rPr lang="en-US" sz="2000" b="1" dirty="0">
                <a:effectLst/>
                <a:latin typeface="Times New Roman" panose="02020603050405020304" pitchFamily="18" charset="0"/>
                <a:ea typeface="Times New Roman" panose="02020603050405020304" pitchFamily="18" charset="0"/>
              </a:rPr>
              <a:t>communication satellites</a:t>
            </a:r>
            <a:r>
              <a:rPr lang="en-US" sz="2000" dirty="0">
                <a:effectLst/>
                <a:latin typeface="Times New Roman" panose="02020603050405020304" pitchFamily="18" charset="0"/>
                <a:ea typeface="Times New Roman" panose="02020603050405020304" pitchFamily="18" charset="0"/>
              </a:rPr>
              <a:t>, TV signals are relayed very easily to the home with the help of </a:t>
            </a:r>
            <a:r>
              <a:rPr lang="en-US" sz="2000" b="1" dirty="0">
                <a:effectLst/>
                <a:latin typeface="Times New Roman" panose="02020603050405020304" pitchFamily="18" charset="0"/>
                <a:ea typeface="Times New Roman" panose="02020603050405020304" pitchFamily="18" charset="0"/>
              </a:rPr>
              <a:t>Dish Antenna </a:t>
            </a:r>
          </a:p>
          <a:p>
            <a:endParaRPr lang="en-US" sz="2000" b="1" dirty="0">
              <a:latin typeface="Times New Roman" panose="02020603050405020304" pitchFamily="18" charset="0"/>
            </a:endParaRPr>
          </a:p>
          <a:p>
            <a:endParaRPr lang="en-US" sz="2000" b="1" dirty="0">
              <a:latin typeface="Times New Roman" panose="02020603050405020304" pitchFamily="18" charset="0"/>
            </a:endParaRPr>
          </a:p>
          <a:p>
            <a:pPr marL="0" indent="0">
              <a:lnSpc>
                <a:spcPct val="107000"/>
              </a:lnSpc>
              <a:spcAft>
                <a:spcPts val="800"/>
              </a:spcAft>
              <a:buNone/>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Satellite Phone</a:t>
            </a:r>
            <a:endParaRPr lang="en-GH"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 example of </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satellite phone</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is the Iridium system comprising 66 satellites revolving 420 miles above the earth. This satellites directly communicate with the handheld cell phones anywhere on the region of the earth. This LEOS(Low Earth Orbiting Satellites) uses L band and digital technology for voice/data communications. </a:t>
            </a:r>
            <a:endParaRPr lang="en-GH" sz="2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H" dirty="0"/>
          </a:p>
        </p:txBody>
      </p:sp>
      <p:sp>
        <p:nvSpPr>
          <p:cNvPr id="5" name="Title 1">
            <a:extLst>
              <a:ext uri="{FF2B5EF4-FFF2-40B4-BE49-F238E27FC236}">
                <a16:creationId xmlns:a16="http://schemas.microsoft.com/office/drawing/2014/main" id="{52469FBF-3B83-47A8-A975-860F9C05AC8E}"/>
              </a:ext>
            </a:extLst>
          </p:cNvPr>
          <p:cNvSpPr txBox="1">
            <a:spLocks/>
          </p:cNvSpPr>
          <p:nvPr/>
        </p:nvSpPr>
        <p:spPr>
          <a:xfrm>
            <a:off x="392084" y="1025237"/>
            <a:ext cx="11407832" cy="39956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7000"/>
              </a:lnSpc>
              <a:spcAft>
                <a:spcPts val="800"/>
              </a:spcAft>
            </a:pPr>
            <a:endParaRPr lang="en-GH"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5831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4402A-83C3-45E6-8EAF-D75733D26E5A}"/>
              </a:ext>
            </a:extLst>
          </p:cNvPr>
          <p:cNvSpPr>
            <a:spLocks noGrp="1"/>
          </p:cNvSpPr>
          <p:nvPr>
            <p:ph type="title"/>
          </p:nvPr>
        </p:nvSpPr>
        <p:spPr>
          <a:xfrm>
            <a:off x="213534" y="119681"/>
            <a:ext cx="11837324" cy="421684"/>
          </a:xfrm>
        </p:spPr>
        <p:txBody>
          <a:bodyPr>
            <a:noAutofit/>
          </a:bodyPr>
          <a:lstStyle/>
          <a:p>
            <a:pPr>
              <a:lnSpc>
                <a:spcPct val="107000"/>
              </a:lnSpc>
              <a:spcAft>
                <a:spcPts val="80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Very Small Aperture Terminal (VSAT)</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H"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Content Placeholder 5">
            <a:extLst>
              <a:ext uri="{FF2B5EF4-FFF2-40B4-BE49-F238E27FC236}">
                <a16:creationId xmlns:a16="http://schemas.microsoft.com/office/drawing/2014/main" id="{A2940E9B-B3A0-4C86-BBCE-DEF98CFEBC34}"/>
              </a:ext>
            </a:extLst>
          </p:cNvPr>
          <p:cNvPicPr>
            <a:picLocks noGrp="1" noChangeAspect="1"/>
          </p:cNvPicPr>
          <p:nvPr>
            <p:ph sz="half" idx="1"/>
          </p:nvPr>
        </p:nvPicPr>
        <p:blipFill>
          <a:blip r:embed="rId2"/>
          <a:stretch>
            <a:fillRect/>
          </a:stretch>
        </p:blipFill>
        <p:spPr>
          <a:xfrm>
            <a:off x="2833009" y="1008933"/>
            <a:ext cx="5924550" cy="3371850"/>
          </a:xfrm>
        </p:spPr>
      </p:pic>
      <p:sp>
        <p:nvSpPr>
          <p:cNvPr id="8" name="TextBox 7">
            <a:extLst>
              <a:ext uri="{FF2B5EF4-FFF2-40B4-BE49-F238E27FC236}">
                <a16:creationId xmlns:a16="http://schemas.microsoft.com/office/drawing/2014/main" id="{4AF5B37A-34F8-4A2A-9D03-11E2C5C86F15}"/>
              </a:ext>
            </a:extLst>
          </p:cNvPr>
          <p:cNvSpPr txBox="1"/>
          <p:nvPr/>
        </p:nvSpPr>
        <p:spPr>
          <a:xfrm>
            <a:off x="213534" y="4695181"/>
            <a:ext cx="11837324" cy="2154436"/>
          </a:xfrm>
          <a:prstGeom prst="rect">
            <a:avLst/>
          </a:prstGeom>
          <a:noFill/>
        </p:spPr>
        <p:txBody>
          <a:bodyPr wrap="square">
            <a:spAutoFit/>
          </a:bodyPr>
          <a:lstStyle/>
          <a:p>
            <a:r>
              <a:rPr lang="en-US" sz="2000" dirty="0">
                <a:effectLst/>
                <a:latin typeface="Times New Roman" panose="02020603050405020304" pitchFamily="18" charset="0"/>
                <a:ea typeface="Times New Roman" panose="02020603050405020304" pitchFamily="18" charset="0"/>
              </a:rPr>
              <a:t>A </a:t>
            </a:r>
            <a:r>
              <a:rPr lang="en-US" sz="2000" b="1" dirty="0">
                <a:effectLst/>
                <a:latin typeface="Times New Roman" panose="02020603050405020304" pitchFamily="18" charset="0"/>
                <a:ea typeface="Times New Roman" panose="02020603050405020304" pitchFamily="18" charset="0"/>
              </a:rPr>
              <a:t>very small aperture terminal (VSAT)</a:t>
            </a:r>
            <a:r>
              <a:rPr lang="en-US" sz="2000" dirty="0">
                <a:effectLst/>
                <a:latin typeface="Times New Roman" panose="02020603050405020304" pitchFamily="18" charset="0"/>
                <a:ea typeface="Times New Roman" panose="02020603050405020304" pitchFamily="18" charset="0"/>
              </a:rPr>
              <a:t> is a small-sized earth station used in the transmit/receive of data, voice and video signals over a satellite communication network, excluding broadcast television. A VSAT consists of two parts: a transceiver placed outdoors in direct line of sight to the satellite, and a device that is placed indoors to interface the transceiver with the end user’s communications device, such as a PC</a:t>
            </a:r>
          </a:p>
          <a:p>
            <a:endParaRPr lang="en-US" dirty="0">
              <a:latin typeface="Times New Roman" panose="02020603050405020304" pitchFamily="18" charset="0"/>
            </a:endParaRPr>
          </a:p>
          <a:p>
            <a:endParaRPr lang="en-US" dirty="0">
              <a:latin typeface="Times New Roman" panose="02020603050405020304" pitchFamily="18" charset="0"/>
            </a:endParaRPr>
          </a:p>
          <a:p>
            <a:endParaRPr lang="en-US" dirty="0">
              <a:latin typeface="Times New Roman" panose="02020603050405020304" pitchFamily="18" charset="0"/>
            </a:endParaRPr>
          </a:p>
        </p:txBody>
      </p:sp>
    </p:spTree>
    <p:extLst>
      <p:ext uri="{BB962C8B-B14F-4D97-AF65-F5344CB8AC3E}">
        <p14:creationId xmlns:p14="http://schemas.microsoft.com/office/powerpoint/2010/main" val="3458822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414DABA-4097-47CF-BD7F-89A0B97B0F0B}"/>
              </a:ext>
            </a:extLst>
          </p:cNvPr>
          <p:cNvPicPr>
            <a:picLocks noChangeAspect="1"/>
          </p:cNvPicPr>
          <p:nvPr/>
        </p:nvPicPr>
        <p:blipFill rotWithShape="1">
          <a:blip r:embed="rId2">
            <a:alphaModFix amt="50000"/>
          </a:blip>
          <a:srcRect t="7971" b="7760"/>
          <a:stretch/>
        </p:blipFill>
        <p:spPr>
          <a:xfrm>
            <a:off x="20" y="1"/>
            <a:ext cx="12191980" cy="6857999"/>
          </a:xfrm>
          <a:prstGeom prst="rect">
            <a:avLst/>
          </a:prstGeom>
        </p:spPr>
      </p:pic>
      <p:sp>
        <p:nvSpPr>
          <p:cNvPr id="2" name="Title 1">
            <a:extLst>
              <a:ext uri="{FF2B5EF4-FFF2-40B4-BE49-F238E27FC236}">
                <a16:creationId xmlns:a16="http://schemas.microsoft.com/office/drawing/2014/main" id="{C1565724-958A-470F-A686-9A898AA235BF}"/>
              </a:ext>
            </a:extLst>
          </p:cNvPr>
          <p:cNvSpPr>
            <a:spLocks noGrp="1"/>
          </p:cNvSpPr>
          <p:nvPr>
            <p:ph type="title"/>
          </p:nvPr>
        </p:nvSpPr>
        <p:spPr>
          <a:xfrm>
            <a:off x="1524000" y="1064029"/>
            <a:ext cx="9144000" cy="2958851"/>
          </a:xfrm>
        </p:spPr>
        <p:txBody>
          <a:bodyPr vert="horz" lIns="91440" tIns="45720" rIns="91440" bIns="45720" rtlCol="0" anchor="b">
            <a:normAutofit/>
          </a:bodyPr>
          <a:lstStyle/>
          <a:p>
            <a:pPr algn="ctr"/>
            <a:r>
              <a:rPr lang="en-US" b="1" dirty="0">
                <a:solidFill>
                  <a:srgbClr val="FFFFFF"/>
                </a:solidFill>
              </a:rPr>
              <a:t>MOBILE COMMUNICATION</a:t>
            </a:r>
            <a:endParaRPr lang="en-US" dirty="0">
              <a:solidFill>
                <a:srgbClr val="FFFFFF"/>
              </a:solidFill>
            </a:endParaRPr>
          </a:p>
        </p:txBody>
      </p:sp>
      <p:sp>
        <p:nvSpPr>
          <p:cNvPr id="3" name="Text Placeholder 2">
            <a:extLst>
              <a:ext uri="{FF2B5EF4-FFF2-40B4-BE49-F238E27FC236}">
                <a16:creationId xmlns:a16="http://schemas.microsoft.com/office/drawing/2014/main" id="{B3749FAE-3CA4-49DB-9504-60D750FD6076}"/>
              </a:ext>
            </a:extLst>
          </p:cNvPr>
          <p:cNvSpPr>
            <a:spLocks noGrp="1"/>
          </p:cNvSpPr>
          <p:nvPr>
            <p:ph type="body" idx="1"/>
          </p:nvPr>
        </p:nvSpPr>
        <p:spPr>
          <a:xfrm>
            <a:off x="1524000" y="4159404"/>
            <a:ext cx="9144000" cy="1098395"/>
          </a:xfrm>
        </p:spPr>
        <p:txBody>
          <a:bodyPr vert="horz" lIns="91440" tIns="45720" rIns="91440" bIns="45720" rtlCol="0">
            <a:normAutofit/>
          </a:bodyPr>
          <a:lstStyle/>
          <a:p>
            <a:pPr algn="ctr"/>
            <a:endParaRPr lang="en-US" dirty="0">
              <a:solidFill>
                <a:srgbClr val="FFFFFF"/>
              </a:solidFill>
            </a:endParaRPr>
          </a:p>
        </p:txBody>
      </p:sp>
      <p:sp>
        <p:nvSpPr>
          <p:cNvPr id="4" name="Date Placeholder 3">
            <a:extLst>
              <a:ext uri="{FF2B5EF4-FFF2-40B4-BE49-F238E27FC236}">
                <a16:creationId xmlns:a16="http://schemas.microsoft.com/office/drawing/2014/main" id="{B983E214-BED0-4A69-ABD8-FDE913FDCD5C}"/>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fld id="{27DEE680-8DE3-4103-9F81-ABD246DC188B}" type="datetime1">
              <a:rPr lang="en-US">
                <a:solidFill>
                  <a:srgbClr val="FFFFFF"/>
                </a:solidFill>
                <a:latin typeface="Calibri" panose="020F0502020204030204"/>
              </a:rPr>
              <a:pPr>
                <a:spcAft>
                  <a:spcPts val="600"/>
                </a:spcAft>
                <a:defRPr/>
              </a:pPr>
              <a:t>1/27/2021</a:t>
            </a:fld>
            <a:endParaRPr lang="en-US">
              <a:solidFill>
                <a:srgbClr val="FFFFFF"/>
              </a:solidFill>
              <a:latin typeface="Calibri" panose="020F0502020204030204"/>
            </a:endParaRPr>
          </a:p>
        </p:txBody>
      </p:sp>
      <p:sp>
        <p:nvSpPr>
          <p:cNvPr id="5" name="Slide Number Placeholder 4">
            <a:extLst>
              <a:ext uri="{FF2B5EF4-FFF2-40B4-BE49-F238E27FC236}">
                <a16:creationId xmlns:a16="http://schemas.microsoft.com/office/drawing/2014/main" id="{993C4A0B-575E-4311-B400-185C63479D0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BBD28413-9FCD-4957-8740-D84B9FEC408E}" type="slidenum">
              <a:rPr lang="en-US">
                <a:solidFill>
                  <a:srgbClr val="FFFFFF"/>
                </a:solidFill>
                <a:latin typeface="Calibri" panose="020F0502020204030204"/>
              </a:rPr>
              <a:pPr>
                <a:spcAft>
                  <a:spcPts val="600"/>
                </a:spcAft>
                <a:defRPr/>
              </a:pPr>
              <a:t>3</a:t>
            </a:fld>
            <a:endParaRPr lang="en-US">
              <a:solidFill>
                <a:srgbClr val="FFFFFF"/>
              </a:solidFill>
              <a:latin typeface="Calibri" panose="020F0502020204030204"/>
            </a:endParaRPr>
          </a:p>
        </p:txBody>
      </p:sp>
    </p:spTree>
    <p:extLst>
      <p:ext uri="{BB962C8B-B14F-4D97-AF65-F5344CB8AC3E}">
        <p14:creationId xmlns:p14="http://schemas.microsoft.com/office/powerpoint/2010/main" val="2875044495"/>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picture containing drawing&#10;&#10;Description automatically generated">
            <a:extLst>
              <a:ext uri="{FF2B5EF4-FFF2-40B4-BE49-F238E27FC236}">
                <a16:creationId xmlns:a16="http://schemas.microsoft.com/office/drawing/2014/main" id="{046FE9D5-7FA8-4E63-8BB8-172A61C15071}"/>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702495" y="2509911"/>
            <a:ext cx="10731911" cy="3997637"/>
          </a:xfrm>
          <a:prstGeom prst="rect">
            <a:avLst/>
          </a:prstGeom>
        </p:spPr>
      </p:pic>
      <p:sp>
        <p:nvSpPr>
          <p:cNvPr id="3" name="Date Placeholder 2">
            <a:extLst>
              <a:ext uri="{FF2B5EF4-FFF2-40B4-BE49-F238E27FC236}">
                <a16:creationId xmlns:a16="http://schemas.microsoft.com/office/drawing/2014/main" id="{CC3C824D-A9D1-4081-BC0E-354B5F06CDC0}"/>
              </a:ext>
            </a:extLst>
          </p:cNvPr>
          <p:cNvSpPr>
            <a:spLocks noGrp="1"/>
          </p:cNvSpPr>
          <p:nvPr>
            <p:ph type="dt" sz="half" idx="10"/>
          </p:nvPr>
        </p:nvSpPr>
        <p:spPr/>
        <p:txBody>
          <a:bodyPr/>
          <a:lstStyle/>
          <a:p>
            <a:fld id="{40D16419-3EE2-46EE-B5CF-C28D77C87A00}" type="datetime1">
              <a:rPr lang="en-GB" smtClean="0"/>
              <a:t>27/01/2021</a:t>
            </a:fld>
            <a:endParaRPr lang="en-GB"/>
          </a:p>
        </p:txBody>
      </p:sp>
      <p:sp>
        <p:nvSpPr>
          <p:cNvPr id="4" name="Slide Number Placeholder 3">
            <a:extLst>
              <a:ext uri="{FF2B5EF4-FFF2-40B4-BE49-F238E27FC236}">
                <a16:creationId xmlns:a16="http://schemas.microsoft.com/office/drawing/2014/main" id="{A2C2DE0F-8F2E-4111-9331-3FC3818CB394}"/>
              </a:ext>
            </a:extLst>
          </p:cNvPr>
          <p:cNvSpPr>
            <a:spLocks noGrp="1"/>
          </p:cNvSpPr>
          <p:nvPr>
            <p:ph type="sldNum" sz="quarter" idx="12"/>
          </p:nvPr>
        </p:nvSpPr>
        <p:spPr/>
        <p:txBody>
          <a:bodyPr/>
          <a:lstStyle/>
          <a:p>
            <a:fld id="{BBD28413-9FCD-4957-8740-D84B9FEC408E}" type="slidenum">
              <a:rPr lang="en-GB" smtClean="0"/>
              <a:t>30</a:t>
            </a:fld>
            <a:endParaRPr lang="en-GB"/>
          </a:p>
        </p:txBody>
      </p:sp>
    </p:spTree>
    <p:extLst>
      <p:ext uri="{BB962C8B-B14F-4D97-AF65-F5344CB8AC3E}">
        <p14:creationId xmlns:p14="http://schemas.microsoft.com/office/powerpoint/2010/main" val="290678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276BECB-55F2-4BD7-8588-B4D06CD878A4}"/>
              </a:ext>
            </a:extLst>
          </p:cNvPr>
          <p:cNvSpPr>
            <a:spLocks noGrp="1"/>
          </p:cNvSpPr>
          <p:nvPr>
            <p:ph type="title"/>
          </p:nvPr>
        </p:nvSpPr>
        <p:spPr>
          <a:xfrm>
            <a:off x="1960382" y="63042"/>
            <a:ext cx="8811370" cy="716726"/>
          </a:xfrm>
        </p:spPr>
        <p:txBody>
          <a:bodyPr>
            <a:normAutofit/>
          </a:bodyPr>
          <a:lstStyle/>
          <a:p>
            <a:r>
              <a:rPr lang="en-US" sz="4000" b="1" dirty="0"/>
              <a:t>THE ELECTROMAGNETIC SPECTRUM</a:t>
            </a:r>
            <a:endParaRPr lang="en-GB" sz="4000" dirty="0"/>
          </a:p>
        </p:txBody>
      </p:sp>
      <p:sp>
        <p:nvSpPr>
          <p:cNvPr id="10" name="Content Placeholder 9">
            <a:extLst>
              <a:ext uri="{FF2B5EF4-FFF2-40B4-BE49-F238E27FC236}">
                <a16:creationId xmlns:a16="http://schemas.microsoft.com/office/drawing/2014/main" id="{B8F32902-4C1C-4FE0-81B5-C66B4E105F36}"/>
              </a:ext>
            </a:extLst>
          </p:cNvPr>
          <p:cNvSpPr>
            <a:spLocks noGrp="1"/>
          </p:cNvSpPr>
          <p:nvPr>
            <p:ph idx="1"/>
          </p:nvPr>
        </p:nvSpPr>
        <p:spPr>
          <a:xfrm>
            <a:off x="4735039" y="978194"/>
            <a:ext cx="7443742" cy="5874899"/>
          </a:xfrm>
        </p:spPr>
        <p:txBody>
          <a:bodyPr>
            <a:normAutofit lnSpcReduction="10000"/>
          </a:bodyPr>
          <a:lstStyle/>
          <a:p>
            <a:pPr marL="0" indent="0">
              <a:buNone/>
            </a:pPr>
            <a:r>
              <a:rPr lang="en-US" sz="2000" dirty="0">
                <a:effectLst/>
                <a:latin typeface="Times New Roman" panose="02020603050405020304" pitchFamily="18" charset="0"/>
                <a:ea typeface="Times New Roman" panose="02020603050405020304" pitchFamily="18" charset="0"/>
              </a:rPr>
              <a:t>Electromagnetic waves are typically described by any of the following three physical properties: the </a:t>
            </a:r>
            <a:r>
              <a:rPr lang="en-US" sz="2000" strike="noStrike" dirty="0">
                <a:effectLst/>
                <a:latin typeface="Times New Roman" panose="02020603050405020304" pitchFamily="18" charset="0"/>
                <a:ea typeface="Times New Roman" panose="02020603050405020304" pitchFamily="18" charset="0"/>
                <a:cs typeface="Times New Roman" panose="02020603050405020304" pitchFamily="18" charset="0"/>
              </a:rPr>
              <a:t>frequency</a:t>
            </a:r>
            <a:r>
              <a:rPr lang="en-US" sz="2000" dirty="0">
                <a:effectLst/>
                <a:latin typeface="Times New Roman" panose="02020603050405020304" pitchFamily="18" charset="0"/>
                <a:ea typeface="Times New Roman" panose="02020603050405020304" pitchFamily="18" charset="0"/>
              </a:rPr>
              <a:t> </a:t>
            </a:r>
            <a:r>
              <a:rPr lang="en-US" sz="2000" i="1" dirty="0">
                <a:effectLst/>
                <a:latin typeface="Times New Roman" panose="02020603050405020304" pitchFamily="18" charset="0"/>
                <a:ea typeface="Times New Roman" panose="02020603050405020304" pitchFamily="18" charset="0"/>
              </a:rPr>
              <a:t>f</a:t>
            </a:r>
            <a:r>
              <a:rPr lang="en-US" sz="2000" dirty="0">
                <a:effectLst/>
                <a:latin typeface="Times New Roman" panose="02020603050405020304" pitchFamily="18" charset="0"/>
                <a:ea typeface="Times New Roman" panose="02020603050405020304" pitchFamily="18" charset="0"/>
              </a:rPr>
              <a:t>, </a:t>
            </a:r>
            <a:r>
              <a:rPr lang="en-US" sz="2000" strike="noStrike" dirty="0">
                <a:effectLst/>
                <a:latin typeface="Times New Roman" panose="02020603050405020304" pitchFamily="18" charset="0"/>
                <a:ea typeface="Times New Roman" panose="02020603050405020304" pitchFamily="18" charset="0"/>
                <a:cs typeface="Times New Roman" panose="02020603050405020304" pitchFamily="18" charset="0"/>
              </a:rPr>
              <a:t>wavelength</a:t>
            </a:r>
            <a:r>
              <a:rPr lang="en-US" sz="2000" dirty="0">
                <a:effectLst/>
                <a:latin typeface="Times New Roman" panose="02020603050405020304" pitchFamily="18" charset="0"/>
                <a:ea typeface="Times New Roman" panose="02020603050405020304" pitchFamily="18" charset="0"/>
              </a:rPr>
              <a:t> </a:t>
            </a:r>
            <a:r>
              <a:rPr lang="en-US" sz="2000" strike="noStrike" dirty="0">
                <a:effectLst/>
                <a:latin typeface="Times New Roman" panose="02020603050405020304" pitchFamily="18" charset="0"/>
                <a:ea typeface="Times New Roman" panose="02020603050405020304" pitchFamily="18" charset="0"/>
                <a:cs typeface="Times New Roman" panose="02020603050405020304" pitchFamily="18" charset="0"/>
                <a:hlinkClick r:id="rId2" tooltip="Lambda">
                  <a:extLst>
                    <a:ext uri="{A12FA001-AC4F-418D-AE19-62706E023703}">
                      <ahyp:hlinkClr xmlns:ahyp="http://schemas.microsoft.com/office/drawing/2018/hyperlinkcolor" val="tx"/>
                    </a:ext>
                  </a:extLst>
                </a:hlinkClick>
              </a:rPr>
              <a:t>λ</a:t>
            </a:r>
            <a:r>
              <a:rPr lang="en-US" sz="2000" dirty="0">
                <a:effectLst/>
                <a:latin typeface="Times New Roman" panose="02020603050405020304" pitchFamily="18" charset="0"/>
                <a:ea typeface="Times New Roman" panose="02020603050405020304" pitchFamily="18" charset="0"/>
              </a:rPr>
              <a:t>, or </a:t>
            </a:r>
            <a:r>
              <a:rPr lang="en-US" sz="2000" strike="noStrike" dirty="0">
                <a:effectLst/>
                <a:latin typeface="Times New Roman" panose="02020603050405020304" pitchFamily="18" charset="0"/>
                <a:ea typeface="Times New Roman" panose="02020603050405020304" pitchFamily="18" charset="0"/>
                <a:cs typeface="Times New Roman" panose="02020603050405020304" pitchFamily="18" charset="0"/>
              </a:rPr>
              <a:t>photon</a:t>
            </a:r>
            <a:r>
              <a:rPr lang="en-US" sz="2000" dirty="0">
                <a:effectLst/>
                <a:latin typeface="Times New Roman" panose="02020603050405020304" pitchFamily="18" charset="0"/>
                <a:ea typeface="Times New Roman" panose="02020603050405020304" pitchFamily="18" charset="0"/>
              </a:rPr>
              <a:t> </a:t>
            </a:r>
            <a:r>
              <a:rPr lang="en-US" sz="2000" strike="noStrike" dirty="0">
                <a:effectLst/>
                <a:latin typeface="Times New Roman" panose="02020603050405020304" pitchFamily="18" charset="0"/>
                <a:ea typeface="Times New Roman" panose="02020603050405020304" pitchFamily="18" charset="0"/>
                <a:cs typeface="Times New Roman" panose="02020603050405020304" pitchFamily="18" charset="0"/>
              </a:rPr>
              <a:t>energy</a:t>
            </a:r>
            <a:r>
              <a:rPr lang="en-US" sz="2000" dirty="0">
                <a:effectLst/>
                <a:latin typeface="Times New Roman" panose="02020603050405020304" pitchFamily="18" charset="0"/>
                <a:ea typeface="Times New Roman" panose="02020603050405020304" pitchFamily="18" charset="0"/>
              </a:rPr>
              <a:t> </a:t>
            </a:r>
            <a:r>
              <a:rPr lang="en-US" sz="2000" i="1" dirty="0">
                <a:effectLst/>
                <a:latin typeface="Times New Roman" panose="02020603050405020304" pitchFamily="18" charset="0"/>
                <a:ea typeface="Times New Roman" panose="02020603050405020304" pitchFamily="18" charset="0"/>
              </a:rPr>
              <a:t>E</a:t>
            </a:r>
            <a:r>
              <a:rPr lang="en-US" sz="2000" dirty="0">
                <a:effectLst/>
                <a:latin typeface="Times New Roman" panose="02020603050405020304" pitchFamily="18" charset="0"/>
                <a:ea typeface="Times New Roman" panose="02020603050405020304" pitchFamily="18" charset="0"/>
              </a:rPr>
              <a:t>. </a:t>
            </a:r>
          </a:p>
          <a:p>
            <a:pPr marL="0" indent="0">
              <a:buNone/>
            </a:pPr>
            <a:endParaRPr lang="en-US" sz="1800" dirty="0">
              <a:latin typeface="Times New Roman" panose="02020603050405020304" pitchFamily="18" charset="0"/>
            </a:endParaRPr>
          </a:p>
          <a:p>
            <a:pPr marL="0" indent="0">
              <a:buNone/>
            </a:pPr>
            <a:r>
              <a:rPr lang="en-US" sz="2000" dirty="0">
                <a:effectLst/>
                <a:latin typeface="Times New Roman" panose="02020603050405020304" pitchFamily="18" charset="0"/>
                <a:ea typeface="Times New Roman" panose="02020603050405020304" pitchFamily="18" charset="0"/>
              </a:rPr>
              <a:t>Frequencies observed in astronomy range from 2.4×10</a:t>
            </a:r>
            <a:r>
              <a:rPr lang="en-US" sz="2000" baseline="30000" dirty="0">
                <a:effectLst/>
                <a:latin typeface="Times New Roman" panose="02020603050405020304" pitchFamily="18" charset="0"/>
                <a:ea typeface="Times New Roman" panose="02020603050405020304" pitchFamily="18" charset="0"/>
              </a:rPr>
              <a:t>23</a:t>
            </a:r>
            <a:r>
              <a:rPr lang="en-US" sz="2000" dirty="0">
                <a:effectLst/>
                <a:latin typeface="Times New Roman" panose="02020603050405020304" pitchFamily="18" charset="0"/>
                <a:ea typeface="Times New Roman" panose="02020603050405020304" pitchFamily="18" charset="0"/>
              </a:rPr>
              <a:t> Hz (1 </a:t>
            </a:r>
            <a:r>
              <a:rPr lang="en-US" sz="20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hlinkClick r:id="rId3" tooltip="GeV">
                  <a:extLst>
                    <a:ext uri="{A12FA001-AC4F-418D-AE19-62706E023703}">
                      <ahyp:hlinkClr xmlns:ahyp="http://schemas.microsoft.com/office/drawing/2018/hyperlinkcolor" val="tx"/>
                    </a:ext>
                  </a:extLst>
                </a:hlinkClick>
              </a:rPr>
              <a:t>GeV</a:t>
            </a:r>
            <a:r>
              <a:rPr lang="en-US" sz="2000" dirty="0">
                <a:effectLst/>
                <a:latin typeface="Times New Roman" panose="02020603050405020304" pitchFamily="18" charset="0"/>
                <a:ea typeface="Times New Roman" panose="02020603050405020304" pitchFamily="18" charset="0"/>
              </a:rPr>
              <a:t> gamma rays) down to the local </a:t>
            </a:r>
            <a:r>
              <a:rPr lang="en-US" sz="20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plasma frequency</a:t>
            </a:r>
            <a:r>
              <a:rPr lang="en-US" sz="2000" dirty="0">
                <a:effectLst/>
                <a:latin typeface="Times New Roman" panose="02020603050405020304" pitchFamily="18" charset="0"/>
                <a:ea typeface="Times New Roman" panose="02020603050405020304" pitchFamily="18" charset="0"/>
              </a:rPr>
              <a:t> of the ionized interstellar medium (~1 kHz). </a:t>
            </a:r>
          </a:p>
          <a:p>
            <a:pPr marL="0" indent="0">
              <a:buNone/>
            </a:pPr>
            <a:endParaRPr lang="en-US" sz="1800" dirty="0">
              <a:latin typeface="Times New Roman" panose="02020603050405020304" pitchFamily="18" charset="0"/>
            </a:endParaRPr>
          </a:p>
          <a:p>
            <a:pPr marL="0" indent="0">
              <a:buNone/>
            </a:pPr>
            <a:r>
              <a:rPr lang="en-US" sz="2000" dirty="0">
                <a:effectLst/>
                <a:latin typeface="Times New Roman" panose="02020603050405020304" pitchFamily="18" charset="0"/>
                <a:ea typeface="Times New Roman" panose="02020603050405020304" pitchFamily="18" charset="0"/>
              </a:rPr>
              <a:t>Wavelength is inversely proportional to the wave frequency,</a:t>
            </a:r>
            <a:r>
              <a:rPr lang="en-US" sz="2000" u="none" strike="noStrike" baseline="30000" dirty="0">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[5]</a:t>
            </a:r>
            <a:r>
              <a:rPr lang="en-US" sz="2000" dirty="0">
                <a:effectLst/>
                <a:latin typeface="Times New Roman" panose="02020603050405020304" pitchFamily="18" charset="0"/>
                <a:ea typeface="Times New Roman" panose="02020603050405020304" pitchFamily="18" charset="0"/>
              </a:rPr>
              <a:t> so gamma rays have very short wavelengths that are fractions of the size of </a:t>
            </a:r>
            <a:r>
              <a:rPr lang="en-US" sz="20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atoms</a:t>
            </a:r>
            <a:r>
              <a:rPr lang="en-US" sz="2000" dirty="0">
                <a:effectLst/>
                <a:latin typeface="Times New Roman" panose="02020603050405020304" pitchFamily="18" charset="0"/>
                <a:ea typeface="Times New Roman" panose="02020603050405020304" pitchFamily="18" charset="0"/>
              </a:rPr>
              <a:t>, whereas wavelengths on the opposite end of the spectrum can be as long as the </a:t>
            </a:r>
            <a:r>
              <a:rPr lang="en-US" sz="20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universe</a:t>
            </a:r>
            <a:r>
              <a:rPr lang="en-US" sz="2000" dirty="0">
                <a:effectLst/>
                <a:latin typeface="Times New Roman" panose="02020603050405020304" pitchFamily="18" charset="0"/>
                <a:ea typeface="Times New Roman" panose="02020603050405020304" pitchFamily="18" charset="0"/>
              </a:rPr>
              <a:t>. </a:t>
            </a:r>
          </a:p>
          <a:p>
            <a:pPr marL="0" indent="0">
              <a:buNone/>
            </a:pPr>
            <a:r>
              <a:rPr lang="en-US" sz="2000" dirty="0">
                <a:effectLst/>
                <a:latin typeface="Times New Roman" panose="02020603050405020304" pitchFamily="18" charset="0"/>
                <a:ea typeface="Times New Roman" panose="02020603050405020304" pitchFamily="18" charset="0"/>
              </a:rPr>
              <a:t>C = f</a:t>
            </a:r>
            <a:r>
              <a:rPr lang="en-US" sz="2000" dirty="0">
                <a:effectLst/>
                <a:latin typeface="Cambria" panose="02040503050406030204" pitchFamily="18" charset="0"/>
                <a:ea typeface="Calibri" panose="020F0502020204030204" pitchFamily="34" charset="0"/>
                <a:cs typeface="Times New Roman" panose="02020603050405020304" pitchFamily="18" charset="0"/>
              </a:rPr>
              <a:t> </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λ 	or 	E =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hc</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 λ </a:t>
            </a:r>
          </a:p>
          <a:p>
            <a:pPr marL="0" indent="0">
              <a:lnSpc>
                <a:spcPct val="107000"/>
              </a:lnSpc>
              <a:spcAft>
                <a:spcPts val="800"/>
              </a:spcAf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where:</a:t>
            </a:r>
            <a:endParaRPr lang="en-GH"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299792458 m/s is he </a:t>
            </a:r>
            <a:r>
              <a:rPr lang="en-US" sz="20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speed of light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in a vacuum</a:t>
            </a:r>
            <a:endParaRPr lang="en-GH" sz="20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2000" i="1" dirty="0">
                <a:effectLst/>
                <a:latin typeface="Times New Roman" panose="02020603050405020304" pitchFamily="18" charset="0"/>
                <a:ea typeface="Times New Roman" panose="02020603050405020304" pitchFamily="18" charset="0"/>
              </a:rPr>
              <a:t>h</a:t>
            </a:r>
            <a:r>
              <a:rPr lang="en-US" sz="2000" dirty="0">
                <a:effectLst/>
                <a:latin typeface="Times New Roman" panose="02020603050405020304" pitchFamily="18" charset="0"/>
                <a:ea typeface="Times New Roman" panose="02020603050405020304" pitchFamily="18" charset="0"/>
              </a:rPr>
              <a:t> = 6.62606896(33)×10</a:t>
            </a:r>
            <a:r>
              <a:rPr lang="en-US" sz="2000" baseline="30000" dirty="0">
                <a:effectLst/>
                <a:latin typeface="Times New Roman" panose="02020603050405020304" pitchFamily="18" charset="0"/>
                <a:ea typeface="Times New Roman" panose="02020603050405020304" pitchFamily="18" charset="0"/>
              </a:rPr>
              <a:t>−34</a:t>
            </a:r>
            <a:r>
              <a:rPr lang="en-US" sz="2000" dirty="0">
                <a:effectLst/>
                <a:latin typeface="Times New Roman" panose="02020603050405020304" pitchFamily="18" charset="0"/>
                <a:ea typeface="Times New Roman" panose="02020603050405020304" pitchFamily="18" charset="0"/>
              </a:rPr>
              <a:t> J·</a:t>
            </a:r>
          </a:p>
          <a:p>
            <a:r>
              <a:rPr lang="en-US" sz="2000" dirty="0">
                <a:effectLst/>
                <a:latin typeface="Times New Roman" panose="02020603050405020304" pitchFamily="18" charset="0"/>
                <a:ea typeface="Times New Roman" panose="02020603050405020304" pitchFamily="18" charset="0"/>
              </a:rPr>
              <a:t>s = 4.13566733(10)×10</a:t>
            </a:r>
            <a:r>
              <a:rPr lang="en-US" sz="2000" baseline="30000" dirty="0">
                <a:effectLst/>
                <a:latin typeface="Times New Roman" panose="02020603050405020304" pitchFamily="18" charset="0"/>
                <a:ea typeface="Times New Roman" panose="02020603050405020304" pitchFamily="18" charset="0"/>
              </a:rPr>
              <a:t>−15</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eV·s</a:t>
            </a:r>
            <a:r>
              <a:rPr lang="en-US" sz="2000" dirty="0">
                <a:effectLst/>
                <a:latin typeface="Times New Roman" panose="02020603050405020304" pitchFamily="18" charset="0"/>
                <a:ea typeface="Times New Roman" panose="02020603050405020304" pitchFamily="18" charset="0"/>
              </a:rPr>
              <a:t> is </a:t>
            </a:r>
            <a:r>
              <a:rPr lang="en-US" sz="20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Planck's constant</a:t>
            </a:r>
            <a:r>
              <a:rPr lang="en-US" sz="2000" dirty="0">
                <a:effectLst/>
                <a:latin typeface="Times New Roman" panose="02020603050405020304" pitchFamily="18" charset="0"/>
                <a:ea typeface="Times New Roman" panose="02020603050405020304" pitchFamily="18" charset="0"/>
              </a:rPr>
              <a:t>.</a:t>
            </a:r>
            <a:endParaRPr lang="en-GB" sz="2400" dirty="0"/>
          </a:p>
        </p:txBody>
      </p:sp>
      <p:sp>
        <p:nvSpPr>
          <p:cNvPr id="4" name="Date Placeholder 3">
            <a:extLst>
              <a:ext uri="{FF2B5EF4-FFF2-40B4-BE49-F238E27FC236}">
                <a16:creationId xmlns:a16="http://schemas.microsoft.com/office/drawing/2014/main" id="{CD04883B-9D61-42DF-B499-EE7A6454D8DB}"/>
              </a:ext>
            </a:extLst>
          </p:cNvPr>
          <p:cNvSpPr>
            <a:spLocks noGrp="1"/>
          </p:cNvSpPr>
          <p:nvPr>
            <p:ph type="dt" sz="half" idx="10"/>
          </p:nvPr>
        </p:nvSpPr>
        <p:spPr>
          <a:xfrm>
            <a:off x="838200" y="6356350"/>
            <a:ext cx="2743200" cy="365125"/>
          </a:xfrm>
        </p:spPr>
        <p:txBody>
          <a:bodyPr>
            <a:normAutofit/>
          </a:bodyPr>
          <a:lstStyle/>
          <a:p>
            <a:pPr>
              <a:spcAft>
                <a:spcPts val="600"/>
              </a:spcAft>
            </a:pPr>
            <a:fld id="{0833F51F-790E-407A-977F-4FAF1503C39C}" type="datetime1">
              <a:rPr lang="en-GB">
                <a:solidFill>
                  <a:schemeClr val="bg1">
                    <a:alpha val="80000"/>
                  </a:schemeClr>
                </a:solidFill>
              </a:rPr>
              <a:pPr>
                <a:spcAft>
                  <a:spcPts val="600"/>
                </a:spcAft>
              </a:pPr>
              <a:t>27/01/2021</a:t>
            </a:fld>
            <a:endParaRPr lang="en-GB">
              <a:solidFill>
                <a:schemeClr val="bg1">
                  <a:alpha val="80000"/>
                </a:schemeClr>
              </a:solidFill>
            </a:endParaRPr>
          </a:p>
        </p:txBody>
      </p:sp>
      <p:pic>
        <p:nvPicPr>
          <p:cNvPr id="11" name="Picture 10">
            <a:extLst>
              <a:ext uri="{FF2B5EF4-FFF2-40B4-BE49-F238E27FC236}">
                <a16:creationId xmlns:a16="http://schemas.microsoft.com/office/drawing/2014/main" id="{A049066A-1DB6-4928-8188-2B97FE24A7BC}"/>
              </a:ext>
            </a:extLst>
          </p:cNvPr>
          <p:cNvPicPr/>
          <p:nvPr/>
        </p:nvPicPr>
        <p:blipFill>
          <a:blip r:embed="rId5"/>
          <a:stretch>
            <a:fillRect/>
          </a:stretch>
        </p:blipFill>
        <p:spPr>
          <a:xfrm>
            <a:off x="13219" y="1116419"/>
            <a:ext cx="4721820" cy="5736675"/>
          </a:xfrm>
          <a:prstGeom prst="rect">
            <a:avLst/>
          </a:prstGeom>
        </p:spPr>
      </p:pic>
    </p:spTree>
    <p:extLst>
      <p:ext uri="{BB962C8B-B14F-4D97-AF65-F5344CB8AC3E}">
        <p14:creationId xmlns:p14="http://schemas.microsoft.com/office/powerpoint/2010/main" val="404704199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9A1915-4239-4542-9817-1742F8420486}"/>
              </a:ext>
            </a:extLst>
          </p:cNvPr>
          <p:cNvSpPr>
            <a:spLocks noGrp="1"/>
          </p:cNvSpPr>
          <p:nvPr>
            <p:ph type="title"/>
          </p:nvPr>
        </p:nvSpPr>
        <p:spPr>
          <a:xfrm>
            <a:off x="6310175" y="1280160"/>
            <a:ext cx="5730205" cy="4854633"/>
          </a:xfrm>
        </p:spPr>
        <p:txBody>
          <a:bodyPr vert="horz" lIns="91440" tIns="45720" rIns="91440" bIns="45720" rtlCol="0" anchor="b">
            <a:normAutofit fontScale="90000"/>
          </a:bodyPr>
          <a:lstStyle/>
          <a:p>
            <a:pPr>
              <a:lnSpc>
                <a:spcPct val="107000"/>
              </a:lnSpc>
              <a:spcAft>
                <a:spcPts val="800"/>
              </a:spcAft>
            </a:pPr>
            <a:r>
              <a:rPr lang="en-US" sz="2400" dirty="0">
                <a:solidFill>
                  <a:schemeClr val="bg1"/>
                </a:solidFill>
                <a:effectLst/>
                <a:latin typeface="Times New Roman" panose="02020603050405020304" pitchFamily="18" charset="0"/>
                <a:ea typeface="Times New Roman" panose="02020603050405020304" pitchFamily="18" charset="0"/>
              </a:rPr>
              <a:t>Critical </a:t>
            </a:r>
            <a:r>
              <a:rPr lang="en-US" sz="2400" strike="noStrike"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technical bottlenecks</a:t>
            </a:r>
            <a:r>
              <a:rPr lang="en-US" sz="2400" dirty="0">
                <a:solidFill>
                  <a:schemeClr val="bg1"/>
                </a:solidFill>
                <a:effectLst/>
                <a:latin typeface="Times New Roman" panose="02020603050405020304" pitchFamily="18" charset="0"/>
                <a:ea typeface="Times New Roman" panose="02020603050405020304" pitchFamily="18" charset="0"/>
              </a:rPr>
              <a:t> in a wireless link are the capacity of the radio channel, its unreliability due to adverse </a:t>
            </a:r>
            <a:r>
              <a:rPr lang="en-US" sz="2400" strike="noStrike"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time-varying, multipath</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strike="noStrike"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propagation</a:t>
            </a:r>
            <a:r>
              <a:rPr lang="en-US" sz="2400" dirty="0">
                <a:solidFill>
                  <a:schemeClr val="bg1"/>
                </a:solidFill>
                <a:effectLst/>
                <a:latin typeface="Times New Roman" panose="02020603050405020304" pitchFamily="18" charset="0"/>
                <a:ea typeface="Times New Roman" panose="02020603050405020304" pitchFamily="18" charset="0"/>
              </a:rPr>
              <a:t> and severe interference from other transmissions, in neighboring </a:t>
            </a:r>
            <a:r>
              <a:rPr lang="en-US" sz="2400" strike="noStrike"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cells</a:t>
            </a:r>
            <a:r>
              <a:rPr lang="en-US" sz="2400" dirty="0">
                <a:solidFill>
                  <a:schemeClr val="bg1"/>
                </a:solidFill>
                <a:effectLst/>
                <a:latin typeface="Times New Roman" panose="02020603050405020304" pitchFamily="18" charset="0"/>
                <a:ea typeface="Times New Roman" panose="02020603050405020304" pitchFamily="18" charset="0"/>
              </a:rPr>
              <a:t>. </a:t>
            </a:r>
            <a:br>
              <a:rPr lang="en-US" sz="2400" dirty="0">
                <a:solidFill>
                  <a:schemeClr val="bg1"/>
                </a:solidFill>
                <a:effectLst/>
                <a:latin typeface="Times New Roman" panose="02020603050405020304" pitchFamily="18" charset="0"/>
                <a:ea typeface="Times New Roman" panose="02020603050405020304" pitchFamily="18" charset="0"/>
              </a:rPr>
            </a:br>
            <a:br>
              <a:rPr lang="en-US" sz="2400" dirty="0">
                <a:solidFill>
                  <a:schemeClr val="bg1"/>
                </a:solidFill>
                <a:effectLst/>
                <a:latin typeface="Times New Roman" panose="02020603050405020304" pitchFamily="18" charset="0"/>
                <a:ea typeface="Times New Roman" panose="02020603050405020304" pitchFamily="18" charset="0"/>
              </a:rPr>
            </a:br>
            <a:r>
              <a:rPr lang="en-US"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 signal radiated from an antenna travels one of three paths</a:t>
            </a:r>
            <a:br>
              <a:rPr lang="en-GH"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1)Ground wave (below 2 MHz)</a:t>
            </a:r>
            <a:br>
              <a:rPr lang="en-GH"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2)Sky wave (2 to 30 MHz)</a:t>
            </a:r>
            <a:br>
              <a:rPr lang="en-GH"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3)Line of sight (above 30MHz)</a:t>
            </a:r>
            <a:br>
              <a:rPr lang="en-GH"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endParaRPr lang="en-US" sz="6000" kern="1200" dirty="0">
              <a:solidFill>
                <a:schemeClr val="bg1"/>
              </a:solidFill>
              <a:latin typeface="+mj-lt"/>
              <a:ea typeface="+mj-ea"/>
              <a:cs typeface="+mj-cs"/>
            </a:endParaRPr>
          </a:p>
        </p:txBody>
      </p:sp>
      <p:sp>
        <p:nvSpPr>
          <p:cNvPr id="9" name="Freeform: Shape 1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877E0E53-12CF-494D-8573-DD47BB5EB3BF}"/>
              </a:ext>
            </a:extLst>
          </p:cNvPr>
          <p:cNvSpPr>
            <a:spLocks noGrp="1"/>
          </p:cNvSpPr>
          <p:nvPr>
            <p:ph type="sldNum" sz="quarter" idx="12"/>
          </p:nvPr>
        </p:nvSpPr>
        <p:spPr>
          <a:xfrm>
            <a:off x="11003280" y="603504"/>
            <a:ext cx="548640" cy="548640"/>
          </a:xfrm>
          <a:prstGeom prst="ellipse">
            <a:avLst/>
          </a:prstGeom>
          <a:solidFill>
            <a:srgbClr val="7F7F7F"/>
          </a:solidFill>
        </p:spPr>
        <p:txBody>
          <a:bodyPr vert="horz" lIns="91440" tIns="45720" rIns="91440" bIns="45720" rtlCol="0" anchor="ctr">
            <a:normAutofit/>
          </a:bodyPr>
          <a:lstStyle/>
          <a:p>
            <a:pPr algn="ctr">
              <a:spcAft>
                <a:spcPts val="600"/>
              </a:spcAft>
            </a:pPr>
            <a:fld id="{BBD28413-9FCD-4957-8740-D84B9FEC408E}" type="slidenum">
              <a:rPr lang="en-US" sz="1500">
                <a:solidFill>
                  <a:srgbClr val="FFFFFF"/>
                </a:solidFill>
              </a:rPr>
              <a:pPr algn="ctr">
                <a:spcAft>
                  <a:spcPts val="600"/>
                </a:spcAft>
              </a:pPr>
              <a:t>5</a:t>
            </a:fld>
            <a:endParaRPr lang="en-US" sz="1500">
              <a:solidFill>
                <a:srgbClr val="FFFFFF"/>
              </a:solidFill>
            </a:endParaRPr>
          </a:p>
        </p:txBody>
      </p:sp>
      <p:sp>
        <p:nvSpPr>
          <p:cNvPr id="10" name="Title 1">
            <a:extLst>
              <a:ext uri="{FF2B5EF4-FFF2-40B4-BE49-F238E27FC236}">
                <a16:creationId xmlns:a16="http://schemas.microsoft.com/office/drawing/2014/main" id="{50B40796-8AFA-4727-A935-205DA01CE888}"/>
              </a:ext>
            </a:extLst>
          </p:cNvPr>
          <p:cNvSpPr txBox="1">
            <a:spLocks/>
          </p:cNvSpPr>
          <p:nvPr/>
        </p:nvSpPr>
        <p:spPr>
          <a:xfrm>
            <a:off x="11701" y="105714"/>
            <a:ext cx="11265899" cy="11744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WIRELESS COMMUNICATION</a:t>
            </a:r>
            <a:endParaRPr lang="en-GB" sz="4000" dirty="0"/>
          </a:p>
        </p:txBody>
      </p:sp>
      <p:pic>
        <p:nvPicPr>
          <p:cNvPr id="11" name="Picture 10">
            <a:extLst>
              <a:ext uri="{FF2B5EF4-FFF2-40B4-BE49-F238E27FC236}">
                <a16:creationId xmlns:a16="http://schemas.microsoft.com/office/drawing/2014/main" id="{572F8413-4BC3-4A27-B627-B3891426BFE0}"/>
              </a:ext>
            </a:extLst>
          </p:cNvPr>
          <p:cNvPicPr/>
          <p:nvPr/>
        </p:nvPicPr>
        <p:blipFill>
          <a:blip r:embed="rId2" cstate="print"/>
          <a:srcRect/>
          <a:stretch>
            <a:fillRect/>
          </a:stretch>
        </p:blipFill>
        <p:spPr bwMode="auto">
          <a:xfrm>
            <a:off x="151620" y="1613535"/>
            <a:ext cx="4636511" cy="2609330"/>
          </a:xfrm>
          <a:prstGeom prst="rect">
            <a:avLst/>
          </a:prstGeom>
          <a:noFill/>
          <a:ln w="9525">
            <a:noFill/>
            <a:miter lim="800000"/>
            <a:headEnd/>
            <a:tailEnd/>
          </a:ln>
        </p:spPr>
      </p:pic>
    </p:spTree>
    <p:extLst>
      <p:ext uri="{BB962C8B-B14F-4D97-AF65-F5344CB8AC3E}">
        <p14:creationId xmlns:p14="http://schemas.microsoft.com/office/powerpoint/2010/main" val="1199537348"/>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604" y="0"/>
            <a:ext cx="6141396"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604"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71883DA-E05F-49E7-B3A3-2AEFAC4F74F0}"/>
              </a:ext>
            </a:extLst>
          </p:cNvPr>
          <p:cNvSpPr>
            <a:spLocks noGrp="1"/>
          </p:cNvSpPr>
          <p:nvPr>
            <p:ph type="title"/>
          </p:nvPr>
        </p:nvSpPr>
        <p:spPr>
          <a:xfrm>
            <a:off x="6969210" y="465608"/>
            <a:ext cx="5221266" cy="1158536"/>
          </a:xfrm>
          <a:prstGeom prst="ellipse">
            <a:avLst/>
          </a:prstGeom>
        </p:spPr>
        <p:txBody>
          <a:bodyPr>
            <a:normAutofit/>
          </a:bodyPr>
          <a:lstStyle/>
          <a:p>
            <a:r>
              <a:rPr lang="en-GB" sz="4000" dirty="0" err="1"/>
              <a:t>Racian</a:t>
            </a:r>
            <a:r>
              <a:rPr lang="en-GB" sz="4000" dirty="0"/>
              <a:t> Fading</a:t>
            </a:r>
          </a:p>
        </p:txBody>
      </p:sp>
      <p:sp>
        <p:nvSpPr>
          <p:cNvPr id="10" name="Content Placeholder 9">
            <a:extLst>
              <a:ext uri="{FF2B5EF4-FFF2-40B4-BE49-F238E27FC236}">
                <a16:creationId xmlns:a16="http://schemas.microsoft.com/office/drawing/2014/main" id="{F1CF4948-302A-4E6E-B495-17E18FEBA2A3}"/>
              </a:ext>
            </a:extLst>
          </p:cNvPr>
          <p:cNvSpPr>
            <a:spLocks noGrp="1"/>
          </p:cNvSpPr>
          <p:nvPr>
            <p:ph idx="1"/>
          </p:nvPr>
        </p:nvSpPr>
        <p:spPr>
          <a:xfrm>
            <a:off x="6096000" y="1385202"/>
            <a:ext cx="5562565" cy="5314856"/>
          </a:xfrm>
        </p:spPr>
        <p:txBody>
          <a:bodyPr>
            <a:normAutofit/>
          </a:bodyPr>
          <a:lstStyle/>
          <a:p>
            <a:pPr marL="0" indent="0" algn="just">
              <a:buNone/>
            </a:pPr>
            <a:r>
              <a:rPr lang="en-US" sz="2400" dirty="0"/>
              <a:t>The model behind Rician fading is similar to that for Rayleigh fading, except that in Rician fading a strong dominant component is present. This dominant component can for instance be the line-of-sight wave. </a:t>
            </a:r>
            <a:endParaRPr lang="en-GB" sz="2400" dirty="0"/>
          </a:p>
        </p:txBody>
      </p:sp>
      <p:sp>
        <p:nvSpPr>
          <p:cNvPr id="12" name="Title 1">
            <a:extLst>
              <a:ext uri="{FF2B5EF4-FFF2-40B4-BE49-F238E27FC236}">
                <a16:creationId xmlns:a16="http://schemas.microsoft.com/office/drawing/2014/main" id="{507148A0-050C-4127-9E96-1439D809C035}"/>
              </a:ext>
            </a:extLst>
          </p:cNvPr>
          <p:cNvSpPr txBox="1">
            <a:spLocks/>
          </p:cNvSpPr>
          <p:nvPr/>
        </p:nvSpPr>
        <p:spPr>
          <a:xfrm>
            <a:off x="0" y="528991"/>
            <a:ext cx="5221266" cy="1142710"/>
          </a:xfrm>
          <a:prstGeom prst="ellipse">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solidFill>
                  <a:schemeClr val="bg1"/>
                </a:solidFill>
              </a:rPr>
              <a:t>Rayleigh Fading</a:t>
            </a:r>
          </a:p>
        </p:txBody>
      </p:sp>
      <p:sp>
        <p:nvSpPr>
          <p:cNvPr id="14" name="Content Placeholder 9">
            <a:extLst>
              <a:ext uri="{FF2B5EF4-FFF2-40B4-BE49-F238E27FC236}">
                <a16:creationId xmlns:a16="http://schemas.microsoft.com/office/drawing/2014/main" id="{6BE00B2A-2CEE-4A8A-AD20-15F3BB93274A}"/>
              </a:ext>
            </a:extLst>
          </p:cNvPr>
          <p:cNvSpPr txBox="1">
            <a:spLocks/>
          </p:cNvSpPr>
          <p:nvPr/>
        </p:nvSpPr>
        <p:spPr>
          <a:xfrm>
            <a:off x="1524" y="1385201"/>
            <a:ext cx="5562565" cy="54727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000" dirty="0">
                <a:solidFill>
                  <a:schemeClr val="bg1"/>
                </a:solidFill>
              </a:rPr>
              <a:t>Rayleigh fading is caused by multipath reception. The direct line of sight in mobile environment, between base station and the mobile is not ensured and the signal received at the receiver is the sum of a number of signals reaching through different paths (multipath). Multipath propagation of RF waves is due to the reflection of RF energy from a hill, building, truck, or aero plane etc.; the reflected energy undergoes a phase change also.</a:t>
            </a:r>
            <a:endParaRPr lang="en-GB" sz="2000" dirty="0">
              <a:solidFill>
                <a:schemeClr val="bg1"/>
              </a:solidFill>
            </a:endParaRPr>
          </a:p>
        </p:txBody>
      </p:sp>
      <p:sp>
        <p:nvSpPr>
          <p:cNvPr id="15" name="Title 1">
            <a:extLst>
              <a:ext uri="{FF2B5EF4-FFF2-40B4-BE49-F238E27FC236}">
                <a16:creationId xmlns:a16="http://schemas.microsoft.com/office/drawing/2014/main" id="{A5457762-2C7F-4BD0-8E63-20DBD6246495}"/>
              </a:ext>
            </a:extLst>
          </p:cNvPr>
          <p:cNvSpPr txBox="1">
            <a:spLocks/>
          </p:cNvSpPr>
          <p:nvPr/>
        </p:nvSpPr>
        <p:spPr>
          <a:xfrm>
            <a:off x="-363033" y="-244136"/>
            <a:ext cx="9779226" cy="1100346"/>
          </a:xfrm>
          <a:prstGeom prst="ellipse">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solidFill>
                  <a:schemeClr val="bg1"/>
                </a:solidFill>
              </a:rPr>
              <a:t>                        </a:t>
            </a:r>
            <a:r>
              <a:rPr lang="en-GB" sz="5400" b="1" dirty="0">
                <a:solidFill>
                  <a:schemeClr val="bg1"/>
                </a:solidFill>
              </a:rPr>
              <a:t>FADING</a:t>
            </a:r>
            <a:endParaRPr lang="en-GB" sz="4000" b="1" dirty="0">
              <a:solidFill>
                <a:schemeClr val="bg1"/>
              </a:solidFill>
            </a:endParaRPr>
          </a:p>
        </p:txBody>
      </p:sp>
      <p:pic>
        <p:nvPicPr>
          <p:cNvPr id="9" name="Picture 8">
            <a:extLst>
              <a:ext uri="{FF2B5EF4-FFF2-40B4-BE49-F238E27FC236}">
                <a16:creationId xmlns:a16="http://schemas.microsoft.com/office/drawing/2014/main" id="{B01733C6-B592-46E8-A341-B3074D710DFE}"/>
              </a:ext>
            </a:extLst>
          </p:cNvPr>
          <p:cNvPicPr>
            <a:picLocks noChangeAspect="1"/>
          </p:cNvPicPr>
          <p:nvPr/>
        </p:nvPicPr>
        <p:blipFill>
          <a:blip r:embed="rId2"/>
          <a:stretch>
            <a:fillRect/>
          </a:stretch>
        </p:blipFill>
        <p:spPr>
          <a:xfrm>
            <a:off x="7337826" y="3671823"/>
            <a:ext cx="3566951" cy="3028235"/>
          </a:xfrm>
          <a:prstGeom prst="rect">
            <a:avLst/>
          </a:prstGeom>
        </p:spPr>
      </p:pic>
      <p:pic>
        <p:nvPicPr>
          <p:cNvPr id="16" name="Picture 15">
            <a:extLst>
              <a:ext uri="{FF2B5EF4-FFF2-40B4-BE49-F238E27FC236}">
                <a16:creationId xmlns:a16="http://schemas.microsoft.com/office/drawing/2014/main" id="{E5B5369D-843F-40D8-A946-0A7B5FB3F164}"/>
              </a:ext>
            </a:extLst>
          </p:cNvPr>
          <p:cNvPicPr>
            <a:picLocks noChangeAspect="1"/>
          </p:cNvPicPr>
          <p:nvPr/>
        </p:nvPicPr>
        <p:blipFill>
          <a:blip r:embed="rId3"/>
          <a:stretch>
            <a:fillRect/>
          </a:stretch>
        </p:blipFill>
        <p:spPr>
          <a:xfrm>
            <a:off x="256230" y="4508786"/>
            <a:ext cx="5229225" cy="1952625"/>
          </a:xfrm>
          <a:prstGeom prst="rect">
            <a:avLst/>
          </a:prstGeom>
        </p:spPr>
      </p:pic>
    </p:spTree>
    <p:extLst>
      <p:ext uri="{BB962C8B-B14F-4D97-AF65-F5344CB8AC3E}">
        <p14:creationId xmlns:p14="http://schemas.microsoft.com/office/powerpoint/2010/main" val="136087825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11514-C98A-40B7-A5EA-263A6E18D554}"/>
              </a:ext>
            </a:extLst>
          </p:cNvPr>
          <p:cNvSpPr>
            <a:spLocks noGrp="1"/>
          </p:cNvSpPr>
          <p:nvPr>
            <p:ph type="title"/>
          </p:nvPr>
        </p:nvSpPr>
        <p:spPr>
          <a:xfrm>
            <a:off x="831850" y="209551"/>
            <a:ext cx="10515600" cy="558799"/>
          </a:xfrm>
        </p:spPr>
        <p:txBody>
          <a:bodyPr anchor="b">
            <a:normAutofit fontScale="90000"/>
          </a:bodyPr>
          <a:lstStyle/>
          <a:p>
            <a:r>
              <a:rPr lang="en-US" sz="4000" b="1" dirty="0"/>
              <a:t>INTRODUCTION TO MOBILE COMMUNICATION SYSTEMS</a:t>
            </a:r>
            <a:endParaRPr lang="en-GB" sz="4000" dirty="0"/>
          </a:p>
        </p:txBody>
      </p:sp>
      <p:sp>
        <p:nvSpPr>
          <p:cNvPr id="3" name="Content Placeholder 2">
            <a:extLst>
              <a:ext uri="{FF2B5EF4-FFF2-40B4-BE49-F238E27FC236}">
                <a16:creationId xmlns:a16="http://schemas.microsoft.com/office/drawing/2014/main" id="{5065D5A4-DC0A-4FBF-815A-70A15B6F11FB}"/>
              </a:ext>
            </a:extLst>
          </p:cNvPr>
          <p:cNvSpPr>
            <a:spLocks noGrp="1"/>
          </p:cNvSpPr>
          <p:nvPr>
            <p:ph type="body" idx="1"/>
          </p:nvPr>
        </p:nvSpPr>
        <p:spPr>
          <a:xfrm>
            <a:off x="176888" y="1837306"/>
            <a:ext cx="10997931" cy="4733615"/>
          </a:xfrm>
        </p:spPr>
        <p:txBody>
          <a:bodyPr>
            <a:normAutofit/>
          </a:bodyPr>
          <a:lstStyle/>
          <a:p>
            <a:pPr marL="0" indent="0">
              <a:buNone/>
            </a:pPr>
            <a:r>
              <a:rPr lang="en-US" dirty="0"/>
              <a:t>The evolution of Mobile Communication Systems intensively depends upon:</a:t>
            </a:r>
          </a:p>
          <a:p>
            <a:pPr marL="0" indent="0">
              <a:buNone/>
            </a:pPr>
            <a:r>
              <a:rPr lang="en-US" dirty="0"/>
              <a:t>•	Miniaturization of Hardware Technologies.</a:t>
            </a:r>
          </a:p>
          <a:p>
            <a:pPr marL="0" indent="0">
              <a:buNone/>
            </a:pPr>
            <a:r>
              <a:rPr lang="en-US" dirty="0"/>
              <a:t>•	Moore’s Law.</a:t>
            </a:r>
          </a:p>
          <a:p>
            <a:pPr marL="0" indent="0">
              <a:buNone/>
            </a:pPr>
            <a:r>
              <a:rPr lang="en-US" dirty="0"/>
              <a:t>•	Development in Digital Signal Processing Techniques.</a:t>
            </a:r>
          </a:p>
          <a:p>
            <a:pPr marL="0" indent="0">
              <a:buNone/>
            </a:pPr>
            <a:r>
              <a:rPr lang="en-US" dirty="0"/>
              <a:t>•	Digital Switching Techniques.</a:t>
            </a:r>
          </a:p>
          <a:p>
            <a:pPr marL="0" indent="0">
              <a:buNone/>
            </a:pPr>
            <a:r>
              <a:rPr lang="en-US" dirty="0"/>
              <a:t>•	Intelligent Spectrum Management Methods.</a:t>
            </a:r>
          </a:p>
          <a:p>
            <a:pPr marL="0" indent="0">
              <a:buNone/>
            </a:pPr>
            <a:r>
              <a:rPr lang="en-US" dirty="0"/>
              <a:t>•	Government and Regularity Authorities   </a:t>
            </a:r>
          </a:p>
          <a:p>
            <a:pPr marL="0" indent="0">
              <a:buNone/>
            </a:pPr>
            <a:endParaRPr lang="en-US" sz="2000" dirty="0"/>
          </a:p>
          <a:p>
            <a:pPr marL="0" indent="0">
              <a:buNone/>
            </a:pPr>
            <a:endParaRPr lang="en-US" sz="2000" dirty="0"/>
          </a:p>
          <a:p>
            <a:pPr marL="0" indent="0">
              <a:buNone/>
            </a:pPr>
            <a:endParaRPr lang="en-US" sz="2000" dirty="0"/>
          </a:p>
        </p:txBody>
      </p:sp>
      <p:sp>
        <p:nvSpPr>
          <p:cNvPr id="6" name="TextBox 5">
            <a:extLst>
              <a:ext uri="{FF2B5EF4-FFF2-40B4-BE49-F238E27FC236}">
                <a16:creationId xmlns:a16="http://schemas.microsoft.com/office/drawing/2014/main" id="{FA60F579-022E-4500-BAA5-36DF8DBDAB21}"/>
              </a:ext>
            </a:extLst>
          </p:cNvPr>
          <p:cNvSpPr txBox="1"/>
          <p:nvPr/>
        </p:nvSpPr>
        <p:spPr>
          <a:xfrm>
            <a:off x="342722" y="949785"/>
            <a:ext cx="8131427" cy="523220"/>
          </a:xfrm>
          <a:prstGeom prst="rect">
            <a:avLst/>
          </a:prstGeom>
          <a:noFill/>
        </p:spPr>
        <p:txBody>
          <a:bodyPr wrap="square" rtlCol="0">
            <a:spAutoFit/>
          </a:bodyPr>
          <a:lstStyle/>
          <a:p>
            <a:r>
              <a:rPr lang="en-US" sz="2800" dirty="0"/>
              <a:t>Evolution of Mobile Communication Systems</a:t>
            </a:r>
            <a:endParaRPr lang="en-GH" sz="2800" dirty="0"/>
          </a:p>
        </p:txBody>
      </p:sp>
    </p:spTree>
    <p:extLst>
      <p:ext uri="{BB962C8B-B14F-4D97-AF65-F5344CB8AC3E}">
        <p14:creationId xmlns:p14="http://schemas.microsoft.com/office/powerpoint/2010/main" val="238625452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65D5A4-DC0A-4FBF-815A-70A15B6F11FB}"/>
              </a:ext>
            </a:extLst>
          </p:cNvPr>
          <p:cNvSpPr>
            <a:spLocks noGrp="1"/>
          </p:cNvSpPr>
          <p:nvPr>
            <p:ph type="body" idx="1"/>
          </p:nvPr>
        </p:nvSpPr>
        <p:spPr>
          <a:xfrm>
            <a:off x="166255" y="1645920"/>
            <a:ext cx="12025745" cy="5075555"/>
          </a:xfrm>
        </p:spPr>
        <p:txBody>
          <a:bodyPr>
            <a:normAutofit/>
          </a:bodyPr>
          <a:lstStyle/>
          <a:p>
            <a:pPr marL="0" indent="0">
              <a:buNone/>
            </a:pPr>
            <a:endParaRPr lang="en-US" sz="2000" dirty="0"/>
          </a:p>
          <a:p>
            <a:pPr marL="0" indent="0">
              <a:buNone/>
            </a:pPr>
            <a:endParaRPr lang="en-US" sz="2000" dirty="0"/>
          </a:p>
          <a:p>
            <a:pPr marL="0" indent="0">
              <a:buNone/>
            </a:pPr>
            <a:endParaRPr lang="en-US" sz="2000" dirty="0"/>
          </a:p>
        </p:txBody>
      </p:sp>
      <p:pic>
        <p:nvPicPr>
          <p:cNvPr id="5" name="Picture 4" descr="evolution_of_digital_cellular_standards">
            <a:hlinkClick r:id="rId2"/>
            <a:extLst>
              <a:ext uri="{FF2B5EF4-FFF2-40B4-BE49-F238E27FC236}">
                <a16:creationId xmlns:a16="http://schemas.microsoft.com/office/drawing/2014/main" id="{5F76B177-591D-4559-A7A7-5DB41A58ADE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3125" y="51638"/>
            <a:ext cx="12025745" cy="6806362"/>
          </a:xfrm>
          <a:prstGeom prst="rect">
            <a:avLst/>
          </a:prstGeom>
          <a:noFill/>
          <a:ln>
            <a:noFill/>
          </a:ln>
        </p:spPr>
      </p:pic>
      <p:sp>
        <p:nvSpPr>
          <p:cNvPr id="7" name="Title 6">
            <a:extLst>
              <a:ext uri="{FF2B5EF4-FFF2-40B4-BE49-F238E27FC236}">
                <a16:creationId xmlns:a16="http://schemas.microsoft.com/office/drawing/2014/main" id="{0F9FD09B-2B0F-4009-9265-76627789947B}"/>
              </a:ext>
            </a:extLst>
          </p:cNvPr>
          <p:cNvSpPr>
            <a:spLocks noGrp="1"/>
          </p:cNvSpPr>
          <p:nvPr>
            <p:ph type="title"/>
          </p:nvPr>
        </p:nvSpPr>
        <p:spPr/>
        <p:txBody>
          <a:bodyPr/>
          <a:lstStyle/>
          <a:p>
            <a:endParaRPr lang="en-GH" dirty="0"/>
          </a:p>
        </p:txBody>
      </p:sp>
    </p:spTree>
    <p:extLst>
      <p:ext uri="{BB962C8B-B14F-4D97-AF65-F5344CB8AC3E}">
        <p14:creationId xmlns:p14="http://schemas.microsoft.com/office/powerpoint/2010/main" val="406658726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BA615-EDFB-4188-9AD4-9A5E80178033}"/>
              </a:ext>
            </a:extLst>
          </p:cNvPr>
          <p:cNvSpPr>
            <a:spLocks noGrp="1"/>
          </p:cNvSpPr>
          <p:nvPr>
            <p:ph type="title"/>
          </p:nvPr>
        </p:nvSpPr>
        <p:spPr>
          <a:xfrm>
            <a:off x="838200" y="116378"/>
            <a:ext cx="10515600" cy="826164"/>
          </a:xfrm>
        </p:spPr>
        <p:txBody>
          <a:bodyPr anchor="b">
            <a:normAutofit/>
          </a:bodyPr>
          <a:lstStyle/>
          <a:p>
            <a:pPr algn="ctr"/>
            <a:r>
              <a:rPr lang="en-US" sz="4000" b="1" dirty="0"/>
              <a:t>GSM OVERVIEW</a:t>
            </a:r>
            <a:endParaRPr lang="en-GB" sz="4000" dirty="0"/>
          </a:p>
        </p:txBody>
      </p:sp>
      <p:sp>
        <p:nvSpPr>
          <p:cNvPr id="3" name="Content Placeholder 2">
            <a:extLst>
              <a:ext uri="{FF2B5EF4-FFF2-40B4-BE49-F238E27FC236}">
                <a16:creationId xmlns:a16="http://schemas.microsoft.com/office/drawing/2014/main" id="{EEA1D48C-4165-420E-93B0-8F06C29C8F92}"/>
              </a:ext>
            </a:extLst>
          </p:cNvPr>
          <p:cNvSpPr>
            <a:spLocks noGrp="1"/>
          </p:cNvSpPr>
          <p:nvPr>
            <p:ph idx="1"/>
          </p:nvPr>
        </p:nvSpPr>
        <p:spPr>
          <a:xfrm>
            <a:off x="138223" y="942542"/>
            <a:ext cx="11915231" cy="5799080"/>
          </a:xfrm>
        </p:spPr>
        <p:txBody>
          <a:bodyPr>
            <a:normAutofit/>
          </a:bodyPr>
          <a:lstStyle/>
          <a:p>
            <a:pPr marL="0" indent="0">
              <a:buNone/>
            </a:pPr>
            <a:r>
              <a:rPr lang="en-US" sz="2400" dirty="0"/>
              <a:t>If you are in Europe or Asia and using a mobile phone, then most probably you are using GSM technology in your mobile phone.</a:t>
            </a:r>
          </a:p>
          <a:p>
            <a:pPr marL="0" indent="0">
              <a:buNone/>
            </a:pPr>
            <a:r>
              <a:rPr lang="en-US" sz="2400" dirty="0"/>
              <a:t>•	GSM stands for Global System for Mobile Communication. It is a digital cellular 	technology used for transmitting mobile voice and data services.</a:t>
            </a:r>
          </a:p>
          <a:p>
            <a:pPr marL="0" indent="0">
              <a:buNone/>
            </a:pPr>
            <a:r>
              <a:rPr lang="en-US" sz="2400" dirty="0"/>
              <a:t>•	The concept of GSM emerged from a cell-based mobile radio system at Bell 	Laboratories in the early 1970s.</a:t>
            </a:r>
          </a:p>
          <a:p>
            <a:pPr marL="0" indent="0">
              <a:buNone/>
            </a:pPr>
            <a:r>
              <a:rPr lang="en-US" sz="2400" dirty="0"/>
              <a:t>•	GSM is the name of a standardization group established in 1982 to create a common 	 mobile telephone standard.</a:t>
            </a:r>
          </a:p>
          <a:p>
            <a:pPr marL="0" indent="0">
              <a:buNone/>
            </a:pPr>
            <a:r>
              <a:rPr lang="en-US" sz="2400" dirty="0"/>
              <a:t>•	GSM is the most widely accepted standard in telecommunications and it is 	implemented globally.</a:t>
            </a:r>
          </a:p>
          <a:p>
            <a:pPr marL="0" indent="0">
              <a:buNone/>
            </a:pPr>
            <a:r>
              <a:rPr lang="en-US" sz="2400" dirty="0"/>
              <a:t>•	GSM is a circuit-switched system that divides each 200 kHz channel into eight 25 kHz 	time-slots. GSM operates on the mobile communication bands 900 MHz and 1800 MHz 	in most parts of the world. In the US, GSM operates in the bands 850 MHz and 1900 	</a:t>
            </a:r>
            <a:r>
              <a:rPr lang="en-US" sz="2400" dirty="0" err="1"/>
              <a:t>MHz.</a:t>
            </a:r>
            <a:endParaRPr lang="en-US" sz="2400" dirty="0"/>
          </a:p>
        </p:txBody>
      </p:sp>
    </p:spTree>
    <p:extLst>
      <p:ext uri="{BB962C8B-B14F-4D97-AF65-F5344CB8AC3E}">
        <p14:creationId xmlns:p14="http://schemas.microsoft.com/office/powerpoint/2010/main" val="245508196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1423</TotalTime>
  <Words>2709</Words>
  <Application>Microsoft Office PowerPoint</Application>
  <PresentationFormat>Widescreen</PresentationFormat>
  <Paragraphs>241</Paragraphs>
  <Slides>30</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9" baseType="lpstr">
      <vt:lpstr>Arial</vt:lpstr>
      <vt:lpstr>Calibri</vt:lpstr>
      <vt:lpstr>Calibri Light</vt:lpstr>
      <vt:lpstr>Cambria</vt:lpstr>
      <vt:lpstr>Cambria Math</vt:lpstr>
      <vt:lpstr>Symbol</vt:lpstr>
      <vt:lpstr>Times New Roman</vt:lpstr>
      <vt:lpstr>Office Theme</vt:lpstr>
      <vt:lpstr>Equation</vt:lpstr>
      <vt:lpstr>MOBILE     &amp;    SATELITE COMMUNICATION for         B TECH II</vt:lpstr>
      <vt:lpstr>TABLE OF CONTENT</vt:lpstr>
      <vt:lpstr>MOBILE COMMUNICATION</vt:lpstr>
      <vt:lpstr>THE ELECTROMAGNETIC SPECTRUM</vt:lpstr>
      <vt:lpstr>Critical technical bottlenecks in a wireless link are the capacity of the radio channel, its unreliability due to adverse time-varying, multipath propagation and severe interference from other transmissions, in neighboring cells.   A signal radiated from an antenna travels one of three paths 1)Ground wave (below 2 MHz) 2)Sky wave (2 to 30 MHz) 3)Line of sight (above 30MHz) </vt:lpstr>
      <vt:lpstr>Racian Fading</vt:lpstr>
      <vt:lpstr>INTRODUCTION TO MOBILE COMMUNICATION SYSTEMS</vt:lpstr>
      <vt:lpstr>PowerPoint Presentation</vt:lpstr>
      <vt:lpstr>GSM OVERVIEW</vt:lpstr>
      <vt:lpstr>Solar Cell</vt:lpstr>
      <vt:lpstr>PowerPoint Presentation</vt:lpstr>
      <vt:lpstr>MODULATION</vt:lpstr>
      <vt:lpstr>ACCESS METHODS</vt:lpstr>
      <vt:lpstr>NETWORK PARAMETERS</vt:lpstr>
      <vt:lpstr>CHANNEL CAPACITY</vt:lpstr>
      <vt:lpstr>CHANNEL CAPACITY FOR NOISE-FREE CHANNEL</vt:lpstr>
      <vt:lpstr>CELLULAR APPROACH</vt:lpstr>
      <vt:lpstr>Area comparisons The area of an equilateral triangle to a circle approx = 17.77%  The area of a square to a circle approx = 63.7%  The area of a hexagon to a circle approx = 83%  It means hexagon has the highest coverage area after a circle.  Thus hexagon satisfies all the conditions which is why the shape of a cell is hexagonal in cellular network.</vt:lpstr>
      <vt:lpstr>PowerPoint Presentation</vt:lpstr>
      <vt:lpstr>SATELLITE COMMUNICATIONS</vt:lpstr>
      <vt:lpstr>WHAT IS A SATELLITE</vt:lpstr>
      <vt:lpstr>WHAT IS A SATELLITE</vt:lpstr>
      <vt:lpstr>BENEFITS OF SATELLITE COMMUNICATION</vt:lpstr>
      <vt:lpstr>SATELLITE COMMUNICATION</vt:lpstr>
      <vt:lpstr>PowerPoint Presentation</vt:lpstr>
      <vt:lpstr>SATELLITE APPLICATION</vt:lpstr>
      <vt:lpstr>GPS </vt:lpstr>
      <vt:lpstr>GPS </vt:lpstr>
      <vt:lpstr>Very Small Aperture Terminal (VSAT)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ELECTRONICS I</dc:title>
  <dc:creator>Salifu Osman</dc:creator>
  <cp:lastModifiedBy>Lecturer</cp:lastModifiedBy>
  <cp:revision>40</cp:revision>
  <dcterms:created xsi:type="dcterms:W3CDTF">2019-11-16T18:51:45Z</dcterms:created>
  <dcterms:modified xsi:type="dcterms:W3CDTF">2021-01-28T14:11:37Z</dcterms:modified>
</cp:coreProperties>
</file>